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54"/>
  </p:notesMasterIdLst>
  <p:handoutMasterIdLst>
    <p:handoutMasterId r:id="rId55"/>
  </p:handoutMasterIdLst>
  <p:sldIdLst>
    <p:sldId id="372" r:id="rId2"/>
    <p:sldId id="336" r:id="rId3"/>
    <p:sldId id="381" r:id="rId4"/>
    <p:sldId id="344" r:id="rId5"/>
    <p:sldId id="345" r:id="rId6"/>
    <p:sldId id="346" r:id="rId7"/>
    <p:sldId id="347" r:id="rId8"/>
    <p:sldId id="312" r:id="rId9"/>
    <p:sldId id="313" r:id="rId10"/>
    <p:sldId id="373" r:id="rId11"/>
    <p:sldId id="374" r:id="rId12"/>
    <p:sldId id="375" r:id="rId13"/>
    <p:sldId id="382" r:id="rId14"/>
    <p:sldId id="314" r:id="rId15"/>
    <p:sldId id="338" r:id="rId16"/>
    <p:sldId id="386" r:id="rId17"/>
    <p:sldId id="368" r:id="rId18"/>
    <p:sldId id="369" r:id="rId19"/>
    <p:sldId id="370" r:id="rId20"/>
    <p:sldId id="371" r:id="rId21"/>
    <p:sldId id="349" r:id="rId22"/>
    <p:sldId id="351" r:id="rId23"/>
    <p:sldId id="357" r:id="rId24"/>
    <p:sldId id="353" r:id="rId25"/>
    <p:sldId id="354" r:id="rId26"/>
    <p:sldId id="350" r:id="rId27"/>
    <p:sldId id="364" r:id="rId28"/>
    <p:sldId id="316" r:id="rId29"/>
    <p:sldId id="392" r:id="rId30"/>
    <p:sldId id="355" r:id="rId31"/>
    <p:sldId id="387" r:id="rId32"/>
    <p:sldId id="365" r:id="rId33"/>
    <p:sldId id="367" r:id="rId34"/>
    <p:sldId id="388" r:id="rId35"/>
    <p:sldId id="389" r:id="rId36"/>
    <p:sldId id="377" r:id="rId37"/>
    <p:sldId id="393" r:id="rId38"/>
    <p:sldId id="376" r:id="rId39"/>
    <p:sldId id="318" r:id="rId40"/>
    <p:sldId id="378" r:id="rId41"/>
    <p:sldId id="379" r:id="rId42"/>
    <p:sldId id="319" r:id="rId43"/>
    <p:sldId id="356" r:id="rId44"/>
    <p:sldId id="317" r:id="rId45"/>
    <p:sldId id="380" r:id="rId46"/>
    <p:sldId id="383" r:id="rId47"/>
    <p:sldId id="391" r:id="rId48"/>
    <p:sldId id="352" r:id="rId49"/>
    <p:sldId id="360" r:id="rId50"/>
    <p:sldId id="384" r:id="rId51"/>
    <p:sldId id="359" r:id="rId52"/>
    <p:sldId id="361" r:id="rId53"/>
  </p:sldIdLst>
  <p:sldSz cx="9144000" cy="5143500" type="screen16x9"/>
  <p:notesSz cx="6858000" cy="9144000"/>
  <p:embeddedFontLst>
    <p:embeddedFont>
      <p:font typeface="Anaheim" panose="020B0604020202020204" charset="0"/>
      <p:regular r:id="rId56"/>
      <p:bold r:id="rId57"/>
      <p:italic r:id="rId58"/>
      <p:boldItalic r:id="rId59"/>
    </p:embeddedFont>
    <p:embeddedFont>
      <p:font typeface="Bebas Neue" panose="020B0606020202050201" pitchFamily="34" charset="0"/>
      <p:regular r:id="rId60"/>
    </p:embeddedFont>
    <p:embeddedFont>
      <p:font typeface="DM Sans" pitchFamily="2" charset="0"/>
      <p:regular r:id="rId61"/>
      <p:bold r:id="rId62"/>
      <p:italic r:id="rId63"/>
      <p:boldItalic r:id="rId64"/>
    </p:embeddedFon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Nunito Light" pitchFamily="2" charset="0"/>
      <p:regular r:id="rId69"/>
      <p:italic r:id="rId70"/>
    </p:embeddedFont>
    <p:embeddedFont>
      <p:font typeface="Raleway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1477A-EDDF-4C09-AFE5-8F6D743BA173}">
  <a:tblStyle styleId="{E8B1477A-EDDF-4C09-AFE5-8F6D743BA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BE0C17-43D9-48F3-8445-CF6DF6ACF7C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6" autoAdjust="0"/>
    <p:restoredTop sz="56599" autoAdjust="0"/>
  </p:normalViewPr>
  <p:slideViewPr>
    <p:cSldViewPr snapToGrid="0">
      <p:cViewPr varScale="1">
        <p:scale>
          <a:sx n="49" d="100"/>
          <a:sy n="49" d="100"/>
        </p:scale>
        <p:origin x="1444" y="36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2336FB6-E550-C52B-B605-FB53E0CD0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FFCA4E-D6C5-7F46-9F65-CB9F2D687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AE332-5385-4025-90A7-B10FADEF02E5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7321A1-E2B8-66F5-E949-9667175AC2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290C64-4D1C-03A4-AAF5-F47F2BE705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B23F6-8FBC-432E-AD99-31DFBC2955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685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Brice – 4’</a:t>
            </a:r>
          </a:p>
          <a:p>
            <a:r>
              <a:rPr lang="fr-FR" dirty="0"/>
              <a:t>Répartition des tâches par préférences et compétences</a:t>
            </a:r>
          </a:p>
          <a:p>
            <a:endParaRPr lang="fr-FR" dirty="0"/>
          </a:p>
          <a:p>
            <a:r>
              <a:rPr lang="fr-FR" dirty="0">
                <a:solidFill>
                  <a:schemeClr val="bg2"/>
                </a:solidFill>
              </a:rPr>
              <a:t>Réunions</a:t>
            </a:r>
            <a:r>
              <a:rPr lang="fr-FR" dirty="0"/>
              <a:t> régulières : points sur les avancées et ajustement si besoin</a:t>
            </a:r>
          </a:p>
          <a:p>
            <a:endParaRPr lang="fr-FR" dirty="0"/>
          </a:p>
          <a:p>
            <a:r>
              <a:rPr lang="fr-FR" dirty="0"/>
              <a:t>Méthode </a:t>
            </a:r>
            <a:r>
              <a:rPr lang="fr-FR" dirty="0">
                <a:solidFill>
                  <a:schemeClr val="bg2"/>
                </a:solidFill>
              </a:rPr>
              <a:t>agile</a:t>
            </a:r>
          </a:p>
          <a:p>
            <a:endParaRPr lang="fr-FR" dirty="0"/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Outils collaboratifs </a:t>
            </a:r>
            <a:r>
              <a:rPr lang="fr-FR" dirty="0">
                <a:latin typeface="+mj-lt"/>
              </a:rPr>
              <a:t>: GitHub et </a:t>
            </a:r>
            <a:r>
              <a:rPr lang="fr-FR" dirty="0" err="1">
                <a:latin typeface="+mj-lt"/>
              </a:rPr>
              <a:t>Overleaf</a:t>
            </a:r>
            <a:endParaRPr lang="fr-FR" dirty="0"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35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Brice -5’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97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Rayanne</a:t>
            </a:r>
            <a:r>
              <a:rPr lang="fr-FR" dirty="0"/>
              <a:t> -6’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Lors de notre analyse, nous avons identifié plusieurs risques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principaux : peu de données, menant à un manque de robustesse et de généralisation des algorithmes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Fuite de données, pouvant mettre en péril l’anonymisation et entrainer une perte de confiance du client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Manque de communication entre le CHU et l’équipe projet -&gt; données peu compréhensible, long temps d’adaptation aux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Risques annulés : accès aux données puisque nous avons récupérer les données extraites par le PIE précédent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Nouveaux risques : manque de temps -&gt;produit pas à la hauteur des attentes, ce qui nous a poussé à mieux s’organiser et à instaurer des jalons internes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Manque de validité scientifique : perd en pertinence + il faut se baser sur l’état de l’art et sur des méthodes standards, et échanger avec nos encadrants</a:t>
            </a:r>
          </a:p>
        </p:txBody>
      </p:sp>
    </p:spTree>
    <p:extLst>
      <p:ext uri="{BB962C8B-B14F-4D97-AF65-F5344CB8AC3E}">
        <p14:creationId xmlns:p14="http://schemas.microsoft.com/office/powerpoint/2010/main" val="34861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Rayanne</a:t>
            </a:r>
            <a:r>
              <a:rPr lang="fr-FR" dirty="0"/>
              <a:t> -7’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Courbe avancement du projet créée avec le diagramme de </a:t>
            </a:r>
            <a:r>
              <a:rPr lang="fr-FR" dirty="0" err="1"/>
              <a:t>Fant</a:t>
            </a:r>
            <a:r>
              <a:rPr lang="fr-FR" dirty="0"/>
              <a:t> et nos métriques d’avancement.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Léger retard par rapport à l’avancement prévu à cause d’un défi d’organisation initial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Initialement : division des tâches en blocs distincts (prétraitement, extraction,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OR chaque bloc est interconnecté -&gt; réorganisation en menant des explorations individuelles de l’ensemble de la pipeline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=&gt; Plus efficace, une compréhension plus approfondie, une mise en place optimale de 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1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2c55ba9081_2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2c55ba9081_2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Aurelien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662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Aurelien</a:t>
            </a:r>
            <a:r>
              <a:rPr lang="fr-FR" dirty="0"/>
              <a:t> pas de </a:t>
            </a:r>
            <a:r>
              <a:rPr lang="fr-FR" dirty="0" err="1"/>
              <a:t>meublages</a:t>
            </a:r>
            <a:r>
              <a:rPr lang="fr-FR" dirty="0"/>
              <a:t> !! VITE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753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Mdario</a:t>
            </a:r>
            <a:r>
              <a:rPr lang="fr-FR" dirty="0"/>
              <a:t> </a:t>
            </a:r>
            <a:r>
              <a:rPr lang="fr-FR" dirty="0" err="1"/>
              <a:t>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231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solidFill>
                  <a:schemeClr val="tx1"/>
                </a:solidFill>
                <a:latin typeface="+mj-lt"/>
              </a:rPr>
              <a:t>M.dario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github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Création d’une classe Data Loader transformant les fichiers .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npy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en objet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mne.io.RawArray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ère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Chargement et vérification des données </a:t>
            </a:r>
          </a:p>
          <a:p>
            <a:pPr lvl="1" algn="l"/>
            <a:r>
              <a:rPr lang="fr-FR" dirty="0" err="1">
                <a:solidFill>
                  <a:schemeClr val="tx1"/>
                </a:solidFill>
                <a:latin typeface="+mj-lt"/>
              </a:rPr>
              <a:t>Ré-échantillonnage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pour harmoniser les fréquences d’acquisition des données cinématiques et EEG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Interpolation entre les points des signaux cinématiques si données manquantes</a:t>
            </a:r>
          </a:p>
          <a:p>
            <a:endParaRPr lang="fr-FR" dirty="0">
              <a:solidFill>
                <a:schemeClr val="bg2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63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Mathieu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dario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 l’étiquetage des données grâce à l’analyse des signaux bruts de l’accéléromètre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Remplacement des valeurs manquantes de l’accélération par la dernière valeur non NaN rencontrée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Lissage des données d’accélération en considérant les valeurs supérieures à la moyenne comme des instants de mouvement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Distinction entre les mouvements de flexion/extension en comparant les valeurs lissées aux valeurs originales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Élimination des étiquettes de mouvement trop proches les unes des autres dans une séquence de données, garantissant une séparation non polluée – cette situation est due à la présence de mouvements saccadés, résultant en la détection de mouvement proches les uns des autres</a:t>
            </a:r>
          </a:p>
          <a:p>
            <a:endParaRPr lang="fr-FR" dirty="0">
              <a:solidFill>
                <a:schemeClr val="bg2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87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Rayanne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Visualisation des éléments de notre classe Data Loader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Certaines données d’accélération ne sont pas classique -&gt; à cause des mouvements saccadés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D’où la nécessité de faire tout le prétraitement d’étiquetage des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+ on a aussi les mouvements de flexion -&gt; plus de données </a:t>
            </a:r>
            <a:r>
              <a:rPr lang="fr-FR"/>
              <a:t>à disposition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94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8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Aurélien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3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 Filtrage 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+mj-lt"/>
              </a:rPr>
              <a:t>Prise en compte de la session enregistrant les mouvements du bras opposé au côté de l’AVC, avec les électrodes situées du côté de l’AVC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+mj-lt"/>
              </a:rPr>
              <a:t>Filtrage fréquentiel, généralement entre 1 et 40 Hz afin de supprimer les artefacts. Ces fréquences sont par la suite optimisées et les résultats semblent nous diriger vers la plage de 9 à 30 Hz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+mj-lt"/>
              </a:rPr>
              <a:t>Segmentation des données en époques autour du début de chaque mouvement grâce à la librairie MNE.</a:t>
            </a:r>
          </a:p>
          <a:p>
            <a:pPr lvl="1"/>
            <a:r>
              <a:rPr lang="fr-FR" dirty="0">
                <a:solidFill>
                  <a:schemeClr val="tx1"/>
                </a:solidFill>
                <a:latin typeface="+mj-lt"/>
              </a:rPr>
              <a:t>Les époques de non-mouvement sont prises entre deux époques de mouvement. Le temps entre deux époques de mouvement/non mouvement est optimisé comme hyperparamètre, et doit se trouver entre 5 et 12 secondes.</a:t>
            </a: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779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Mathieu nous lance sur orbite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82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solidFill>
                  <a:schemeClr val="bg2"/>
                </a:solidFill>
              </a:rPr>
              <a:t>A.deniau</a:t>
            </a:r>
            <a:endParaRPr lang="fr-FR" dirty="0">
              <a:solidFill>
                <a:schemeClr val="bg2"/>
              </a:solidFill>
            </a:endParaRPr>
          </a:p>
          <a:p>
            <a:r>
              <a:rPr lang="fr-FR" dirty="0">
                <a:solidFill>
                  <a:schemeClr val="bg2"/>
                </a:solidFill>
              </a:rPr>
              <a:t>Common Spatial Patterns </a:t>
            </a:r>
            <a:r>
              <a:rPr lang="fr-FR" dirty="0">
                <a:solidFill>
                  <a:schemeClr val="tx1"/>
                </a:solidFill>
              </a:rPr>
              <a:t>: extraction des caractéristiques en maximisant le rapport de deux classes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Maximisation de la variance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entre deux classes tout en minimisant la variance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intra-classe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mettant en évidence les motifs spatiaux les plus discriminants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Identification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des patterns cérébraux associés à différentes tâches motrices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Réorganisation des signaux en leur assignant un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poids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Préservation de pratiquement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toute l’information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contenue dans les signaux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41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 err="1">
                <a:solidFill>
                  <a:schemeClr val="bg2"/>
                </a:solidFill>
              </a:rPr>
              <a:t>Nitlexx</a:t>
            </a:r>
            <a:endParaRPr lang="fr-FR" dirty="0">
              <a:solidFill>
                <a:schemeClr val="bg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>
                <a:solidFill>
                  <a:schemeClr val="bg2"/>
                </a:solidFill>
              </a:rPr>
              <a:t>Exemple</a:t>
            </a:r>
            <a:r>
              <a:rPr lang="fr-FR" dirty="0">
                <a:solidFill>
                  <a:schemeClr val="tx1"/>
                </a:solidFill>
              </a:rPr>
              <a:t>: Visualisation des deux classes (mouvement/non mouvement) dans l’espace des CSP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33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Julien </a:t>
            </a:r>
          </a:p>
          <a:p>
            <a:r>
              <a:rPr lang="fr-FR" dirty="0">
                <a:solidFill>
                  <a:schemeClr val="tx1"/>
                </a:solidFill>
              </a:rPr>
              <a:t>Exploitation de la </a:t>
            </a:r>
            <a:r>
              <a:rPr lang="fr-FR" dirty="0">
                <a:solidFill>
                  <a:schemeClr val="bg2"/>
                </a:solidFill>
              </a:rPr>
              <a:t>structure géométrique </a:t>
            </a:r>
            <a:r>
              <a:rPr lang="fr-FR" dirty="0">
                <a:solidFill>
                  <a:schemeClr val="tx1"/>
                </a:solidFill>
              </a:rPr>
              <a:t>des matrices de covariance des signaux dans un espace tangent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La projection a pour but de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linéariser l’espace des matrices de covariance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afin de faciliter la classification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Matrices de covariances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Covariance : mesure de la façon dont deux variables changent ensemble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Compréhension de comment différents capteurs enregistrent des signaux corrélés entre eux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But : trouver des modèles dans la façon dont les différentes parties du cerveau émettent des signaux ensemble pendant différents mouvements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Espace tangent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Les matrices de covariance sont projetées dans l’espace tangent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Espace linéaire qui « touche » une surface non linéaire en un point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Linéarisation des matrices de covariance afin de faciliter l’application d’algorithmes standards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Simplification et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applatissement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des données complexes et incurvées</a:t>
            </a:r>
          </a:p>
          <a:p>
            <a:pPr lvl="0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466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Brice : short</a:t>
            </a:r>
          </a:p>
          <a:p>
            <a:r>
              <a:rPr lang="fr-FR" dirty="0">
                <a:solidFill>
                  <a:schemeClr val="tx1"/>
                </a:solidFill>
              </a:rPr>
              <a:t>Exploration d’une méthode de Deep Learning : </a:t>
            </a:r>
            <a:r>
              <a:rPr lang="fr-FR" dirty="0">
                <a:solidFill>
                  <a:schemeClr val="bg2"/>
                </a:solidFill>
              </a:rPr>
              <a:t>réseaux de neurones à convolutions </a:t>
            </a:r>
            <a:r>
              <a:rPr lang="fr-FR" dirty="0">
                <a:solidFill>
                  <a:schemeClr val="tx1"/>
                </a:solidFill>
              </a:rPr>
              <a:t>(CNN)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Bons résultats selon la littérature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Problème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: nécessite une quantité trop importante de données, dont nous ne disposons pas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491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Mathieu </a:t>
            </a:r>
          </a:p>
          <a:p>
            <a:r>
              <a:rPr lang="fr-FR" dirty="0">
                <a:solidFill>
                  <a:schemeClr val="tx1"/>
                </a:solidFill>
              </a:rPr>
              <a:t>Évaluation des performances sur les </a:t>
            </a:r>
            <a:r>
              <a:rPr lang="fr-FR" dirty="0">
                <a:solidFill>
                  <a:schemeClr val="bg2"/>
                </a:solidFill>
              </a:rPr>
              <a:t>données </a:t>
            </a:r>
            <a:r>
              <a:rPr lang="fr-FR" dirty="0" err="1">
                <a:solidFill>
                  <a:schemeClr val="bg2"/>
                </a:solidFill>
              </a:rPr>
              <a:t>époquées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en trois étapes pour l’entrainement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Phase de test A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modèle testé sur des données nouvelles mais provenant de patients et sessions déjà vues lors de l’entraînement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Phase de test B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Modèle entraîné sur des sessions des patients et testé sur des nouvelles sessions des mêmes patients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Phase de test C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Modèle entrainé sur certains patients (toute session) puis testé sur de nouveaux patients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Phase de test X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Évaluation sur l’ensemble des données, en répartissant les données d’entrainement et de test aléatoirement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=&gt; Phases de test de plus en plus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générales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77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solidFill>
                  <a:schemeClr val="tx1"/>
                </a:solidFill>
                <a:latin typeface="+mj-lt"/>
              </a:rPr>
              <a:t>Rayanne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Évaluation des performances orientée ‘temps-réel’ utilisant des fenêtres glissantes sur les données de test, permettant une appréciation visuelle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Une fenêtre parcourt le long de l’enregistrement afin d’effectuer, à intervalles de temps réguliers, une prédiction basée sur les données contenues dans la fenêtre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Le résultat est sous forme de fonction de densité de probabilité de prédiction du mouvement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Possibilité de choisir le seuil 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813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 auto passe dé pour julien - 15’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796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Aurélien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</a:t>
            </a:r>
            <a:r>
              <a:rPr lang="fr-FR" dirty="0" err="1"/>
              <a:t>hyperparam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861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1’30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678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 intervient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Rainman</a:t>
            </a:r>
            <a:r>
              <a:rPr lang="fr-FR" dirty="0"/>
              <a:t> : serveur de calcul </a:t>
            </a:r>
            <a:r>
              <a:rPr lang="fr-FR" dirty="0" err="1"/>
              <a:t>supaero</a:t>
            </a:r>
            <a:r>
              <a:rPr lang="fr-FR" dirty="0"/>
              <a:t>, présenter de manière succincte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086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Optimisation sur le serveur de calcul </a:t>
            </a:r>
            <a:r>
              <a:rPr lang="fr-FR" dirty="0" err="1"/>
              <a:t>Rainmain</a:t>
            </a:r>
            <a:r>
              <a:rPr lang="fr-FR" dirty="0"/>
              <a:t> de </a:t>
            </a:r>
            <a:r>
              <a:rPr lang="fr-FR" dirty="0" err="1"/>
              <a:t>Supaero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691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du graphe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Explication du graphe : différents scores obtenus avec différentes </a:t>
            </a:r>
            <a:r>
              <a:rPr lang="fr-FR" dirty="0" err="1"/>
              <a:t>features</a:t>
            </a:r>
            <a:r>
              <a:rPr lang="fr-FR" dirty="0"/>
              <a:t> et différents modèles, avant et après optimisation des hyperparamètres, </a:t>
            </a:r>
            <a:r>
              <a:rPr lang="fr-FR" dirty="0" err="1"/>
              <a:t>préproc</a:t>
            </a:r>
            <a:r>
              <a:rPr lang="fr-FR" dirty="0"/>
              <a:t> optimisé.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Optimisation réalisée sur la moyenne des 4 scores.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Sur toutes les pipelines, optimisation améliore les scores. Même si les hyperparamètres sont optimisés avec la pipeline Riemann, on voit qu’elle améliore toutes les performances.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Pipeline de Riemann : présence ou non de standard </a:t>
            </a:r>
            <a:r>
              <a:rPr lang="fr-FR" dirty="0" err="1"/>
              <a:t>scaler</a:t>
            </a:r>
            <a:r>
              <a:rPr lang="fr-FR" dirty="0"/>
              <a:t> : pas de standard </a:t>
            </a:r>
            <a:r>
              <a:rPr lang="fr-FR" dirty="0" err="1"/>
              <a:t>scaler</a:t>
            </a:r>
            <a:r>
              <a:rPr lang="fr-FR" dirty="0"/>
              <a:t> améliore la performance sur les scores A et B, mais mieux d’en mettre un pour le score C. Meilleure pipeline.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18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Mathieu sort de ta grotte 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685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Paramètres de </a:t>
            </a:r>
            <a:r>
              <a:rPr lang="fr-FR" dirty="0" err="1"/>
              <a:t>preproc</a:t>
            </a:r>
            <a:r>
              <a:rPr lang="fr-FR" dirty="0"/>
              <a:t> trouvés/imposés.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Performance avec la V1 de Riemann.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868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du graphe : Pour l’intention de mouvement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Explication du graphe : différents scores obtenus avec différentes </a:t>
            </a:r>
            <a:r>
              <a:rPr lang="fr-FR" dirty="0" err="1"/>
              <a:t>features</a:t>
            </a:r>
            <a:r>
              <a:rPr lang="fr-FR" dirty="0"/>
              <a:t> et différents modèles, avant et après optimisation des hyperparamètres, </a:t>
            </a:r>
            <a:r>
              <a:rPr lang="fr-FR" dirty="0" err="1"/>
              <a:t>préproc</a:t>
            </a:r>
            <a:r>
              <a:rPr lang="fr-FR" dirty="0"/>
              <a:t> optimisé.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Optimisation réalisée sur la moyenne des 4 scores.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Sur toutes les pipelines, optimisation améliore les scores. Même si les hyperparamètres sont optimisés avec la pipeline Riemann, on voit qu’elle améliore toutes les performances.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Pipeline de Riemann : présence ou non de standard </a:t>
            </a:r>
            <a:r>
              <a:rPr lang="fr-FR" dirty="0" err="1"/>
              <a:t>scaler</a:t>
            </a:r>
            <a:r>
              <a:rPr lang="fr-FR" dirty="0"/>
              <a:t> : pas de standard </a:t>
            </a:r>
            <a:r>
              <a:rPr lang="fr-FR" dirty="0" err="1"/>
              <a:t>scaler</a:t>
            </a:r>
            <a:r>
              <a:rPr lang="fr-FR" dirty="0"/>
              <a:t> améliore la performance sur les scores A et B, mais mieux d’en mettre un pour le score C. Meilleure pipeline.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4184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requêtes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604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frontend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19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Faire une démo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251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2c55ba9081_2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2c55ba9081_2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25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Rayanne</a:t>
            </a:r>
            <a:r>
              <a:rPr lang="fr-FR" dirty="0"/>
              <a:t> 2’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Objectif principal : recherche et développement d’un algorithme de détection de l’intention de mouvement présentant une précision satisfaisante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ce faire, un second objectif consiste à mettre en place des méthodes rigoureuses et standardisée afin d’avoir des résultats reproductibles et expliqués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Enfin, le dernier objectif est l’intégration de notre algorithme dans une interface homme-machine, qui doit être simple d’usage et en standalone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392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Mathieu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350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Aurélien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665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2c55ba9081_2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2c55ba9081_2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53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u="sng" dirty="0"/>
              <a:t>Brice</a:t>
            </a:r>
          </a:p>
          <a:p>
            <a:r>
              <a:rPr lang="fr-FR" u="sng" dirty="0"/>
              <a:t>Notre démarche</a:t>
            </a:r>
            <a:r>
              <a:rPr lang="fr-FR" dirty="0"/>
              <a:t> : favoriser la </a:t>
            </a:r>
            <a:r>
              <a:rPr lang="fr-FR" dirty="0">
                <a:solidFill>
                  <a:schemeClr val="bg2"/>
                </a:solidFill>
              </a:rPr>
              <a:t>réutilisation</a:t>
            </a:r>
            <a:r>
              <a:rPr lang="fr-FR" dirty="0"/>
              <a:t> par les prochains projets : les prochains projets peuvent gagner beaucoup de temps à suivre notre approche</a:t>
            </a:r>
          </a:p>
          <a:p>
            <a:endParaRPr lang="fr-FR" dirty="0"/>
          </a:p>
          <a:p>
            <a:r>
              <a:rPr lang="fr-FR" u="sng" dirty="0"/>
              <a:t>Les axes de travail</a:t>
            </a:r>
            <a:r>
              <a:rPr lang="fr-FR" dirty="0"/>
              <a:t> :</a:t>
            </a:r>
          </a:p>
          <a:p>
            <a:endParaRPr lang="fr-FR" dirty="0"/>
          </a:p>
          <a:p>
            <a:pPr lvl="1" algn="l"/>
            <a:r>
              <a:rPr lang="fr-FR" dirty="0"/>
              <a:t>Algorithmes : explorer plus d’algorithmes de l’état de l’art (non supervisé adaptatif…)</a:t>
            </a:r>
          </a:p>
          <a:p>
            <a:pPr lvl="1" algn="l"/>
            <a:endParaRPr lang="fr-FR" dirty="0"/>
          </a:p>
          <a:p>
            <a:pPr lvl="1" algn="l"/>
            <a:r>
              <a:rPr lang="fr-FR" dirty="0"/>
              <a:t>Processus expérimental : améliorer le processus expé, participer aux expé, bip ….</a:t>
            </a:r>
          </a:p>
          <a:p>
            <a:pPr lvl="1" algn="l"/>
            <a:endParaRPr lang="fr-FR" dirty="0"/>
          </a:p>
          <a:p>
            <a:pPr lvl="1" algn="l"/>
            <a:r>
              <a:rPr lang="fr-FR" dirty="0"/>
              <a:t>Intention de mouvement : </a:t>
            </a:r>
            <a:r>
              <a:rPr lang="fr-FR" dirty="0" err="1"/>
              <a:t>baseline</a:t>
            </a:r>
            <a:r>
              <a:rPr lang="fr-FR" dirty="0"/>
              <a:t> sur les sujets sains, </a:t>
            </a:r>
            <a:r>
              <a:rPr lang="fr-FR" dirty="0" err="1"/>
              <a:t>labelisation</a:t>
            </a:r>
            <a:r>
              <a:rPr lang="fr-FR" dirty="0"/>
              <a:t>…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784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819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Rap de Jules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036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0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Julien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290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solidFill>
                  <a:schemeClr val="bg2"/>
                </a:solidFill>
              </a:rPr>
              <a:t>xDAWN</a:t>
            </a:r>
            <a:r>
              <a:rPr lang="fr-FR" dirty="0">
                <a:solidFill>
                  <a:schemeClr val="tx1"/>
                </a:solidFill>
              </a:rPr>
              <a:t> : minimisation de la variance totale tout en conservant les informations pertinentes pour la classification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Utile contre les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bruits et artefacts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car cela réduit leur impact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Identification des directions spatiales dans lesquelles la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variance est maximale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pour les différentes classes 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Réduction de dimensionalité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en conservant les informations importantes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Robuste aux variations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inter-individuelles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159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61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rapide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752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Évaluation des performances orientée ‘temps-réel’ utilisant des fenêtres glissantes sur les données de test, permettant une appréciation visuelle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Une fenêtre parcourt le long de l’enregistrement afin d’effectuer, à intervalles de temps réguliers, une prédiction basée sur les données contenues dans la fenêtre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Le résultat est sous forme de fonction de densité de probabilité de prédiction du mouvement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Possibilité de choisir le seuil 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180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9195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266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</a:t>
            </a:r>
            <a:r>
              <a:rPr lang="fr-FR" dirty="0" err="1"/>
              <a:t>quicl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217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quick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98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i="1" dirty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3’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Jules passe dé pour Brice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098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Brice ~3’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40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35700" y="1646775"/>
            <a:ext cx="6672600" cy="12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29306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20425" y="313807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758925" y="4356275"/>
            <a:ext cx="636199" cy="247800"/>
            <a:chOff x="7758925" y="4356275"/>
            <a:chExt cx="636199" cy="247800"/>
          </a:xfrm>
        </p:grpSpPr>
        <p:sp>
          <p:nvSpPr>
            <p:cNvPr id="13" name="Google Shape;13;p2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16" name="Google Shape;16;p2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20;p2"/>
          <p:cNvGrpSpPr/>
          <p:nvPr/>
        </p:nvGrpSpPr>
        <p:grpSpPr>
          <a:xfrm>
            <a:off x="361425" y="3744850"/>
            <a:ext cx="1136700" cy="1139775"/>
            <a:chOff x="6532950" y="648050"/>
            <a:chExt cx="1136700" cy="1139775"/>
          </a:xfrm>
        </p:grpSpPr>
        <p:sp>
          <p:nvSpPr>
            <p:cNvPr id="21" name="Google Shape;21;p2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2;p2"/>
            <p:cNvCxnSpPr>
              <a:stCxn id="21" idx="1"/>
              <a:endCxn id="21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23;p2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24;p2"/>
            <p:cNvCxnSpPr>
              <a:stCxn id="23" idx="1"/>
              <a:endCxn id="23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2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26;p2"/>
            <p:cNvCxnSpPr>
              <a:stCxn id="25" idx="1"/>
              <a:endCxn id="25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;p2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28;p2"/>
            <p:cNvCxnSpPr>
              <a:stCxn id="27" idx="1"/>
              <a:endCxn id="27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29;p2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30;p2"/>
            <p:cNvCxnSpPr>
              <a:stCxn id="29" idx="1"/>
              <a:endCxn id="29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1;p2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2"/>
            <p:cNvCxnSpPr>
              <a:stCxn id="31" idx="1"/>
              <a:endCxn id="31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33;p2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4;p2"/>
            <p:cNvCxnSpPr>
              <a:stCxn id="33" idx="1"/>
              <a:endCxn id="33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2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36;p2"/>
            <p:cNvCxnSpPr>
              <a:stCxn id="35" idx="1"/>
              <a:endCxn id="35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37;p2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38;p2"/>
            <p:cNvCxnSpPr>
              <a:stCxn id="37" idx="1"/>
              <a:endCxn id="37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2"/>
          <p:cNvSpPr/>
          <p:nvPr/>
        </p:nvSpPr>
        <p:spPr>
          <a:xfrm>
            <a:off x="0" y="374485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82575" y="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10800000">
            <a:off x="713225" y="544100"/>
            <a:ext cx="636199" cy="247800"/>
            <a:chOff x="7758925" y="4356275"/>
            <a:chExt cx="636199" cy="247800"/>
          </a:xfrm>
        </p:grpSpPr>
        <p:sp>
          <p:nvSpPr>
            <p:cNvPr id="42" name="Google Shape;42;p2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-1000725" y="-10996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7645875" y="258900"/>
            <a:ext cx="1136700" cy="1139775"/>
            <a:chOff x="6532950" y="648050"/>
            <a:chExt cx="1136700" cy="1139775"/>
          </a:xfrm>
        </p:grpSpPr>
        <p:sp>
          <p:nvSpPr>
            <p:cNvPr id="46" name="Google Shape;46;p2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2"/>
            <p:cNvCxnSpPr>
              <a:stCxn id="46" idx="1"/>
              <a:endCxn id="46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48;p2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2"/>
            <p:cNvCxnSpPr>
              <a:stCxn id="48" idx="1"/>
              <a:endCxn id="48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" name="Google Shape;50;p2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51;p2"/>
            <p:cNvCxnSpPr>
              <a:stCxn id="50" idx="1"/>
              <a:endCxn id="50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2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2"/>
            <p:cNvCxnSpPr>
              <a:stCxn id="52" idx="1"/>
              <a:endCxn id="52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" name="Google Shape;54;p2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" name="Google Shape;55;p2"/>
            <p:cNvCxnSpPr>
              <a:stCxn id="54" idx="1"/>
              <a:endCxn id="54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2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Google Shape;57;p2"/>
            <p:cNvCxnSpPr>
              <a:stCxn id="56" idx="1"/>
              <a:endCxn id="56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2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2"/>
            <p:cNvCxnSpPr>
              <a:stCxn id="58" idx="1"/>
              <a:endCxn id="58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60;p2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" name="Google Shape;61;p2"/>
            <p:cNvCxnSpPr>
              <a:stCxn id="60" idx="1"/>
              <a:endCxn id="60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2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2"/>
            <p:cNvCxnSpPr>
              <a:stCxn id="62" idx="1"/>
              <a:endCxn id="62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35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968" name="Google Shape;968;p35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35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35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35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2" name="Google Shape;972;p35"/>
          <p:cNvSpPr/>
          <p:nvPr/>
        </p:nvSpPr>
        <p:spPr>
          <a:xfrm>
            <a:off x="0" y="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5"/>
          <p:cNvSpPr/>
          <p:nvPr/>
        </p:nvSpPr>
        <p:spPr>
          <a:xfrm>
            <a:off x="8430787" y="231800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35"/>
          <p:cNvGrpSpPr/>
          <p:nvPr/>
        </p:nvGrpSpPr>
        <p:grpSpPr>
          <a:xfrm>
            <a:off x="-775275" y="3745798"/>
            <a:ext cx="1136700" cy="1139775"/>
            <a:chOff x="6532950" y="648050"/>
            <a:chExt cx="1136700" cy="1139775"/>
          </a:xfrm>
        </p:grpSpPr>
        <p:sp>
          <p:nvSpPr>
            <p:cNvPr id="975" name="Google Shape;975;p35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6" name="Google Shape;976;p35"/>
            <p:cNvCxnSpPr>
              <a:stCxn id="975" idx="1"/>
              <a:endCxn id="975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7" name="Google Shape;977;p35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8" name="Google Shape;978;p35"/>
            <p:cNvCxnSpPr>
              <a:stCxn id="977" idx="1"/>
              <a:endCxn id="977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9" name="Google Shape;979;p35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0" name="Google Shape;980;p35"/>
            <p:cNvCxnSpPr>
              <a:stCxn id="979" idx="1"/>
              <a:endCxn id="979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1" name="Google Shape;981;p35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2" name="Google Shape;982;p35"/>
            <p:cNvCxnSpPr>
              <a:stCxn id="981" idx="1"/>
              <a:endCxn id="981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3" name="Google Shape;983;p35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4" name="Google Shape;984;p35"/>
            <p:cNvCxnSpPr>
              <a:stCxn id="983" idx="1"/>
              <a:endCxn id="983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5" name="Google Shape;985;p35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35"/>
            <p:cNvCxnSpPr>
              <a:stCxn id="985" idx="1"/>
              <a:endCxn id="985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7" name="Google Shape;987;p35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8" name="Google Shape;988;p35"/>
            <p:cNvCxnSpPr>
              <a:stCxn id="987" idx="1"/>
              <a:endCxn id="987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9" name="Google Shape;989;p35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0" name="Google Shape;990;p35"/>
            <p:cNvCxnSpPr>
              <a:stCxn id="989" idx="1"/>
              <a:endCxn id="989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1" name="Google Shape;991;p35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2" name="Google Shape;992;p35"/>
            <p:cNvCxnSpPr>
              <a:stCxn id="991" idx="1"/>
              <a:endCxn id="991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47796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69" name="Google Shape;69;p3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" name="Google Shape;73;p3"/>
          <p:cNvGrpSpPr/>
          <p:nvPr/>
        </p:nvGrpSpPr>
        <p:grpSpPr>
          <a:xfrm>
            <a:off x="7645875" y="3738325"/>
            <a:ext cx="1136700" cy="1139775"/>
            <a:chOff x="6532950" y="648050"/>
            <a:chExt cx="1136700" cy="1139775"/>
          </a:xfrm>
        </p:grpSpPr>
        <p:sp>
          <p:nvSpPr>
            <p:cNvPr id="74" name="Google Shape;74;p3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5;p3"/>
            <p:cNvCxnSpPr>
              <a:stCxn id="74" idx="1"/>
              <a:endCxn id="74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" name="Google Shape;76;p3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77;p3"/>
            <p:cNvCxnSpPr>
              <a:stCxn id="76" idx="1"/>
              <a:endCxn id="76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78;p3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" name="Google Shape;79;p3"/>
            <p:cNvCxnSpPr>
              <a:stCxn id="78" idx="1"/>
              <a:endCxn id="78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3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81;p3"/>
            <p:cNvCxnSpPr>
              <a:stCxn id="80" idx="1"/>
              <a:endCxn id="80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82;p3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3"/>
            <p:cNvCxnSpPr>
              <a:stCxn id="82" idx="1"/>
              <a:endCxn id="82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84;p3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3"/>
            <p:cNvCxnSpPr>
              <a:stCxn id="84" idx="1"/>
              <a:endCxn id="84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" name="Google Shape;86;p3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Google Shape;87;p3"/>
            <p:cNvCxnSpPr>
              <a:stCxn id="86" idx="1"/>
              <a:endCxn id="86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" name="Google Shape;88;p3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" name="Google Shape;89;p3"/>
            <p:cNvCxnSpPr>
              <a:stCxn id="88" idx="1"/>
              <a:endCxn id="88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90;p3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91;p3"/>
            <p:cNvCxnSpPr>
              <a:stCxn id="90" idx="1"/>
              <a:endCxn id="90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3"/>
          <p:cNvSpPr/>
          <p:nvPr/>
        </p:nvSpPr>
        <p:spPr>
          <a:xfrm>
            <a:off x="6071075" y="-11798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>
            <a:off x="7758925" y="533050"/>
            <a:ext cx="636199" cy="247800"/>
            <a:chOff x="7758925" y="4356275"/>
            <a:chExt cx="636199" cy="247800"/>
          </a:xfrm>
        </p:grpSpPr>
        <p:sp>
          <p:nvSpPr>
            <p:cNvPr id="94" name="Google Shape;94;p3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/>
          <p:nvPr/>
        </p:nvSpPr>
        <p:spPr>
          <a:xfrm>
            <a:off x="-106950" y="433672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5400000">
            <a:off x="8262625" y="4268575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0" y="-1169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4107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43644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3" name="Google Shape;193;p7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194" name="Google Shape;194;p7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7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7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7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" name="Google Shape;198;p7"/>
          <p:cNvGrpSpPr/>
          <p:nvPr/>
        </p:nvGrpSpPr>
        <p:grpSpPr>
          <a:xfrm>
            <a:off x="7645875" y="3738325"/>
            <a:ext cx="1136700" cy="1139775"/>
            <a:chOff x="6532950" y="648050"/>
            <a:chExt cx="1136700" cy="1139775"/>
          </a:xfrm>
        </p:grpSpPr>
        <p:sp>
          <p:nvSpPr>
            <p:cNvPr id="199" name="Google Shape;199;p7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7"/>
            <p:cNvCxnSpPr>
              <a:stCxn id="199" idx="1"/>
              <a:endCxn id="199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" name="Google Shape;201;p7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7"/>
            <p:cNvCxnSpPr>
              <a:stCxn id="201" idx="1"/>
              <a:endCxn id="201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3" name="Google Shape;203;p7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4" name="Google Shape;204;p7"/>
            <p:cNvCxnSpPr>
              <a:stCxn id="203" idx="1"/>
              <a:endCxn id="203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" name="Google Shape;205;p7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7"/>
            <p:cNvCxnSpPr>
              <a:stCxn id="205" idx="1"/>
              <a:endCxn id="205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7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7"/>
            <p:cNvCxnSpPr>
              <a:stCxn id="207" idx="1"/>
              <a:endCxn id="207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7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0" name="Google Shape;210;p7"/>
            <p:cNvCxnSpPr>
              <a:stCxn id="209" idx="1"/>
              <a:endCxn id="209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1" name="Google Shape;211;p7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7"/>
            <p:cNvCxnSpPr>
              <a:stCxn id="211" idx="1"/>
              <a:endCxn id="211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3" name="Google Shape;213;p7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7"/>
            <p:cNvCxnSpPr>
              <a:stCxn id="213" idx="1"/>
              <a:endCxn id="213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5" name="Google Shape;215;p7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7"/>
            <p:cNvCxnSpPr>
              <a:stCxn id="215" idx="1"/>
              <a:endCxn id="215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7"/>
          <p:cNvSpPr/>
          <p:nvPr/>
        </p:nvSpPr>
        <p:spPr>
          <a:xfrm>
            <a:off x="8782575" y="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-75" y="378080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2" hasCustomPrompt="1"/>
          </p:nvPr>
        </p:nvSpPr>
        <p:spPr>
          <a:xfrm>
            <a:off x="1625120" y="1352175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3" hasCustomPrompt="1"/>
          </p:nvPr>
        </p:nvSpPr>
        <p:spPr>
          <a:xfrm>
            <a:off x="1625120" y="2948843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title" idx="4" hasCustomPrompt="1"/>
          </p:nvPr>
        </p:nvSpPr>
        <p:spPr>
          <a:xfrm>
            <a:off x="4218974" y="1352175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5" hasCustomPrompt="1"/>
          </p:nvPr>
        </p:nvSpPr>
        <p:spPr>
          <a:xfrm>
            <a:off x="4218974" y="2948843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6" hasCustomPrompt="1"/>
          </p:nvPr>
        </p:nvSpPr>
        <p:spPr>
          <a:xfrm>
            <a:off x="6812834" y="1352175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7" hasCustomPrompt="1"/>
          </p:nvPr>
        </p:nvSpPr>
        <p:spPr>
          <a:xfrm>
            <a:off x="6812834" y="2948843"/>
            <a:ext cx="705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subTitle" idx="1"/>
          </p:nvPr>
        </p:nvSpPr>
        <p:spPr>
          <a:xfrm>
            <a:off x="870393" y="1821266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8"/>
          </p:nvPr>
        </p:nvSpPr>
        <p:spPr>
          <a:xfrm>
            <a:off x="3464247" y="1821266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subTitle" idx="9"/>
          </p:nvPr>
        </p:nvSpPr>
        <p:spPr>
          <a:xfrm>
            <a:off x="6058107" y="1821266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subTitle" idx="13"/>
          </p:nvPr>
        </p:nvSpPr>
        <p:spPr>
          <a:xfrm>
            <a:off x="870393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subTitle" idx="14"/>
          </p:nvPr>
        </p:nvSpPr>
        <p:spPr>
          <a:xfrm>
            <a:off x="3464247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15"/>
          </p:nvPr>
        </p:nvSpPr>
        <p:spPr>
          <a:xfrm>
            <a:off x="6058107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1" name="Google Shape;311;p13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312" name="Google Shape;312;p13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3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3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3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6" name="Google Shape;316;p13"/>
          <p:cNvGrpSpPr/>
          <p:nvPr/>
        </p:nvGrpSpPr>
        <p:grpSpPr>
          <a:xfrm>
            <a:off x="8782575" y="258900"/>
            <a:ext cx="1136700" cy="1139775"/>
            <a:chOff x="6532950" y="648050"/>
            <a:chExt cx="1136700" cy="1139775"/>
          </a:xfrm>
        </p:grpSpPr>
        <p:sp>
          <p:nvSpPr>
            <p:cNvPr id="317" name="Google Shape;317;p13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8" name="Google Shape;318;p13"/>
            <p:cNvCxnSpPr>
              <a:stCxn id="317" idx="1"/>
              <a:endCxn id="317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" name="Google Shape;319;p13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0" name="Google Shape;320;p13"/>
            <p:cNvCxnSpPr>
              <a:stCxn id="319" idx="1"/>
              <a:endCxn id="319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13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2" name="Google Shape;322;p13"/>
            <p:cNvCxnSpPr>
              <a:stCxn id="321" idx="1"/>
              <a:endCxn id="321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3" name="Google Shape;323;p13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13"/>
            <p:cNvCxnSpPr>
              <a:stCxn id="323" idx="1"/>
              <a:endCxn id="323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5" name="Google Shape;325;p13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13"/>
            <p:cNvCxnSpPr>
              <a:stCxn id="325" idx="1"/>
              <a:endCxn id="325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13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8" name="Google Shape;328;p13"/>
            <p:cNvCxnSpPr>
              <a:stCxn id="327" idx="1"/>
              <a:endCxn id="327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9" name="Google Shape;329;p13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0" name="Google Shape;330;p13"/>
            <p:cNvCxnSpPr>
              <a:stCxn id="329" idx="1"/>
              <a:endCxn id="329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1" name="Google Shape;331;p13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2" name="Google Shape;332;p13"/>
            <p:cNvCxnSpPr>
              <a:stCxn id="331" idx="1"/>
              <a:endCxn id="331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3" name="Google Shape;333;p13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4" name="Google Shape;334;p13"/>
            <p:cNvCxnSpPr>
              <a:stCxn id="333" idx="1"/>
              <a:endCxn id="333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13"/>
          <p:cNvSpPr/>
          <p:nvPr/>
        </p:nvSpPr>
        <p:spPr>
          <a:xfrm>
            <a:off x="8782575" y="378080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 rot="5400000">
            <a:off x="616175" y="-620250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23"/>
          <p:cNvSpPr txBox="1">
            <a:spLocks noGrp="1"/>
          </p:cNvSpPr>
          <p:nvPr>
            <p:ph type="subTitle" idx="1"/>
          </p:nvPr>
        </p:nvSpPr>
        <p:spPr>
          <a:xfrm>
            <a:off x="968692" y="2207753"/>
            <a:ext cx="21567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>
            <a:spLocks noGrp="1"/>
          </p:cNvSpPr>
          <p:nvPr>
            <p:ph type="subTitle" idx="2"/>
          </p:nvPr>
        </p:nvSpPr>
        <p:spPr>
          <a:xfrm>
            <a:off x="3493647" y="2207753"/>
            <a:ext cx="21567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3"/>
          </p:nvPr>
        </p:nvSpPr>
        <p:spPr>
          <a:xfrm>
            <a:off x="6018608" y="2207753"/>
            <a:ext cx="21567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4"/>
          </p:nvPr>
        </p:nvSpPr>
        <p:spPr>
          <a:xfrm>
            <a:off x="968692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5" name="Google Shape;595;p23"/>
          <p:cNvSpPr txBox="1">
            <a:spLocks noGrp="1"/>
          </p:cNvSpPr>
          <p:nvPr>
            <p:ph type="subTitle" idx="5"/>
          </p:nvPr>
        </p:nvSpPr>
        <p:spPr>
          <a:xfrm>
            <a:off x="3493650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" name="Google Shape;596;p23"/>
          <p:cNvSpPr txBox="1">
            <a:spLocks noGrp="1"/>
          </p:cNvSpPr>
          <p:nvPr>
            <p:ph type="subTitle" idx="6"/>
          </p:nvPr>
        </p:nvSpPr>
        <p:spPr>
          <a:xfrm>
            <a:off x="6018608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97" name="Google Shape;597;p23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598" name="Google Shape;598;p23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3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3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3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2" name="Google Shape;602;p23"/>
          <p:cNvSpPr/>
          <p:nvPr/>
        </p:nvSpPr>
        <p:spPr>
          <a:xfrm>
            <a:off x="8175300" y="32418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23"/>
          <p:cNvGrpSpPr/>
          <p:nvPr/>
        </p:nvGrpSpPr>
        <p:grpSpPr>
          <a:xfrm>
            <a:off x="8782575" y="258900"/>
            <a:ext cx="1136700" cy="1139775"/>
            <a:chOff x="6532950" y="648050"/>
            <a:chExt cx="1136700" cy="1139775"/>
          </a:xfrm>
        </p:grpSpPr>
        <p:sp>
          <p:nvSpPr>
            <p:cNvPr id="604" name="Google Shape;604;p23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23"/>
            <p:cNvCxnSpPr>
              <a:stCxn id="604" idx="1"/>
              <a:endCxn id="604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6" name="Google Shape;606;p23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7" name="Google Shape;607;p23"/>
            <p:cNvCxnSpPr>
              <a:stCxn id="606" idx="1"/>
              <a:endCxn id="606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8" name="Google Shape;608;p23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9" name="Google Shape;609;p23"/>
            <p:cNvCxnSpPr>
              <a:stCxn id="608" idx="1"/>
              <a:endCxn id="608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0" name="Google Shape;610;p23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1" name="Google Shape;611;p23"/>
            <p:cNvCxnSpPr>
              <a:stCxn id="610" idx="1"/>
              <a:endCxn id="610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2" name="Google Shape;612;p23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23"/>
            <p:cNvCxnSpPr>
              <a:stCxn id="612" idx="1"/>
              <a:endCxn id="612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4" name="Google Shape;614;p23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5" name="Google Shape;615;p23"/>
            <p:cNvCxnSpPr>
              <a:stCxn id="614" idx="1"/>
              <a:endCxn id="614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6" name="Google Shape;616;p23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7" name="Google Shape;617;p23"/>
            <p:cNvCxnSpPr>
              <a:stCxn id="616" idx="1"/>
              <a:endCxn id="616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8" name="Google Shape;618;p23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9" name="Google Shape;619;p23"/>
            <p:cNvCxnSpPr>
              <a:stCxn id="618" idx="1"/>
              <a:endCxn id="618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0" name="Google Shape;620;p23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1" name="Google Shape;621;p23"/>
            <p:cNvCxnSpPr>
              <a:stCxn id="620" idx="1"/>
              <a:endCxn id="620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2" name="Google Shape;622;p23"/>
          <p:cNvSpPr/>
          <p:nvPr/>
        </p:nvSpPr>
        <p:spPr>
          <a:xfrm rot="5400000">
            <a:off x="616175" y="4268575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1"/>
          <p:cNvSpPr txBox="1">
            <a:spLocks noGrp="1"/>
          </p:cNvSpPr>
          <p:nvPr>
            <p:ph type="title"/>
          </p:nvPr>
        </p:nvSpPr>
        <p:spPr>
          <a:xfrm>
            <a:off x="2182200" y="2247900"/>
            <a:ext cx="47796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3" name="Google Shape;843;p31"/>
          <p:cNvSpPr txBox="1">
            <a:spLocks noGrp="1"/>
          </p:cNvSpPr>
          <p:nvPr>
            <p:ph type="title" idx="2" hasCustomPrompt="1"/>
          </p:nvPr>
        </p:nvSpPr>
        <p:spPr>
          <a:xfrm>
            <a:off x="3745950" y="1165325"/>
            <a:ext cx="1652100" cy="10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4" name="Google Shape;844;p31"/>
          <p:cNvSpPr txBox="1">
            <a:spLocks noGrp="1"/>
          </p:cNvSpPr>
          <p:nvPr>
            <p:ph type="subTitle" idx="1"/>
          </p:nvPr>
        </p:nvSpPr>
        <p:spPr>
          <a:xfrm>
            <a:off x="32664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45" name="Google Shape;845;p31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846" name="Google Shape;846;p31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0" name="Google Shape;850;p31"/>
          <p:cNvGrpSpPr/>
          <p:nvPr/>
        </p:nvGrpSpPr>
        <p:grpSpPr>
          <a:xfrm>
            <a:off x="361500" y="272275"/>
            <a:ext cx="1136700" cy="1139775"/>
            <a:chOff x="6532950" y="648050"/>
            <a:chExt cx="1136700" cy="1139775"/>
          </a:xfrm>
        </p:grpSpPr>
        <p:sp>
          <p:nvSpPr>
            <p:cNvPr id="851" name="Google Shape;851;p31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2" name="Google Shape;852;p31"/>
            <p:cNvCxnSpPr>
              <a:stCxn id="851" idx="1"/>
              <a:endCxn id="851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3" name="Google Shape;853;p31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4" name="Google Shape;854;p31"/>
            <p:cNvCxnSpPr>
              <a:stCxn id="853" idx="1"/>
              <a:endCxn id="853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5" name="Google Shape;855;p31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6" name="Google Shape;856;p31"/>
            <p:cNvCxnSpPr>
              <a:stCxn id="855" idx="1"/>
              <a:endCxn id="855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7" name="Google Shape;857;p31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8" name="Google Shape;858;p31"/>
            <p:cNvCxnSpPr>
              <a:stCxn id="857" idx="1"/>
              <a:endCxn id="857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9" name="Google Shape;859;p31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0" name="Google Shape;860;p31"/>
            <p:cNvCxnSpPr>
              <a:stCxn id="859" idx="1"/>
              <a:endCxn id="859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1" name="Google Shape;861;p31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2" name="Google Shape;862;p31"/>
            <p:cNvCxnSpPr>
              <a:stCxn id="861" idx="1"/>
              <a:endCxn id="861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3" name="Google Shape;863;p31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4" name="Google Shape;864;p31"/>
            <p:cNvCxnSpPr>
              <a:stCxn id="863" idx="1"/>
              <a:endCxn id="863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5" name="Google Shape;865;p31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6" name="Google Shape;866;p31"/>
            <p:cNvCxnSpPr>
              <a:stCxn id="865" idx="1"/>
              <a:endCxn id="865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7" name="Google Shape;867;p31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8" name="Google Shape;868;p31"/>
            <p:cNvCxnSpPr>
              <a:stCxn id="867" idx="1"/>
              <a:endCxn id="867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9" name="Google Shape;869;p31"/>
          <p:cNvSpPr/>
          <p:nvPr/>
        </p:nvSpPr>
        <p:spPr>
          <a:xfrm>
            <a:off x="8782575" y="3744900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1"/>
          <p:cNvSpPr/>
          <p:nvPr/>
        </p:nvSpPr>
        <p:spPr>
          <a:xfrm rot="5400000">
            <a:off x="616175" y="-623150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1"/>
          <p:cNvSpPr/>
          <p:nvPr/>
        </p:nvSpPr>
        <p:spPr>
          <a:xfrm>
            <a:off x="7198200" y="-155897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2"/>
          <p:cNvSpPr txBox="1">
            <a:spLocks noGrp="1"/>
          </p:cNvSpPr>
          <p:nvPr>
            <p:ph type="title"/>
          </p:nvPr>
        </p:nvSpPr>
        <p:spPr>
          <a:xfrm>
            <a:off x="3188525" y="2247900"/>
            <a:ext cx="47796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4" name="Google Shape;874;p32"/>
          <p:cNvSpPr txBox="1">
            <a:spLocks noGrp="1"/>
          </p:cNvSpPr>
          <p:nvPr>
            <p:ph type="title" idx="2" hasCustomPrompt="1"/>
          </p:nvPr>
        </p:nvSpPr>
        <p:spPr>
          <a:xfrm>
            <a:off x="6316025" y="1165325"/>
            <a:ext cx="1652100" cy="10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5" name="Google Shape;875;p32"/>
          <p:cNvSpPr txBox="1">
            <a:spLocks noGrp="1"/>
          </p:cNvSpPr>
          <p:nvPr>
            <p:ph type="subTitle" idx="1"/>
          </p:nvPr>
        </p:nvSpPr>
        <p:spPr>
          <a:xfrm>
            <a:off x="5356925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76" name="Google Shape;876;p32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877" name="Google Shape;877;p32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32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32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32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1" name="Google Shape;881;p32"/>
          <p:cNvSpPr/>
          <p:nvPr/>
        </p:nvSpPr>
        <p:spPr>
          <a:xfrm rot="5400000">
            <a:off x="8257650" y="-620250"/>
            <a:ext cx="270300" cy="1502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2"/>
          <p:cNvSpPr/>
          <p:nvPr/>
        </p:nvSpPr>
        <p:spPr>
          <a:xfrm>
            <a:off x="6195950" y="444337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2"/>
          <p:cNvGrpSpPr/>
          <p:nvPr/>
        </p:nvGrpSpPr>
        <p:grpSpPr>
          <a:xfrm>
            <a:off x="361425" y="3744850"/>
            <a:ext cx="1136700" cy="1139775"/>
            <a:chOff x="6532950" y="648050"/>
            <a:chExt cx="1136700" cy="1139775"/>
          </a:xfrm>
        </p:grpSpPr>
        <p:sp>
          <p:nvSpPr>
            <p:cNvPr id="884" name="Google Shape;884;p32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5" name="Google Shape;885;p32"/>
            <p:cNvCxnSpPr>
              <a:stCxn id="884" idx="1"/>
              <a:endCxn id="884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6" name="Google Shape;886;p32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7" name="Google Shape;887;p32"/>
            <p:cNvCxnSpPr>
              <a:stCxn id="886" idx="1"/>
              <a:endCxn id="886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8" name="Google Shape;888;p32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9" name="Google Shape;889;p32"/>
            <p:cNvCxnSpPr>
              <a:stCxn id="888" idx="1"/>
              <a:endCxn id="888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0" name="Google Shape;890;p32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1" name="Google Shape;891;p32"/>
            <p:cNvCxnSpPr>
              <a:stCxn id="890" idx="1"/>
              <a:endCxn id="890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2" name="Google Shape;892;p32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3" name="Google Shape;893;p32"/>
            <p:cNvCxnSpPr>
              <a:stCxn id="892" idx="1"/>
              <a:endCxn id="892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4" name="Google Shape;894;p32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5" name="Google Shape;895;p32"/>
            <p:cNvCxnSpPr>
              <a:stCxn id="894" idx="1"/>
              <a:endCxn id="894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6" name="Google Shape;896;p32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7" name="Google Shape;897;p32"/>
            <p:cNvCxnSpPr>
              <a:stCxn id="896" idx="1"/>
              <a:endCxn id="896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8" name="Google Shape;898;p32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9" name="Google Shape;899;p32"/>
            <p:cNvCxnSpPr>
              <a:stCxn id="898" idx="1"/>
              <a:endCxn id="898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0" name="Google Shape;900;p32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1" name="Google Shape;901;p32"/>
            <p:cNvCxnSpPr>
              <a:stCxn id="900" idx="1"/>
              <a:endCxn id="900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2" name="Google Shape;902;p32"/>
          <p:cNvSpPr/>
          <p:nvPr/>
        </p:nvSpPr>
        <p:spPr>
          <a:xfrm>
            <a:off x="-75" y="3747913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2"/>
          <p:cNvSpPr/>
          <p:nvPr/>
        </p:nvSpPr>
        <p:spPr>
          <a:xfrm>
            <a:off x="84075" y="-155897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32"/>
          <p:cNvGrpSpPr/>
          <p:nvPr/>
        </p:nvGrpSpPr>
        <p:grpSpPr>
          <a:xfrm rot="10800000">
            <a:off x="713225" y="544100"/>
            <a:ext cx="636199" cy="247800"/>
            <a:chOff x="7758925" y="4356275"/>
            <a:chExt cx="636199" cy="247800"/>
          </a:xfrm>
        </p:grpSpPr>
        <p:sp>
          <p:nvSpPr>
            <p:cNvPr id="905" name="Google Shape;905;p32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34"/>
          <p:cNvGrpSpPr/>
          <p:nvPr/>
        </p:nvGrpSpPr>
        <p:grpSpPr>
          <a:xfrm>
            <a:off x="-28372" y="-7089"/>
            <a:ext cx="9201600" cy="5186100"/>
            <a:chOff x="-28372" y="-7089"/>
            <a:chExt cx="9201600" cy="5186100"/>
          </a:xfrm>
        </p:grpSpPr>
        <p:cxnSp>
          <p:nvCxnSpPr>
            <p:cNvPr id="941" name="Google Shape;941;p34"/>
            <p:cNvCxnSpPr/>
            <p:nvPr/>
          </p:nvCxnSpPr>
          <p:spPr>
            <a:xfrm rot="10800000" flipH="1">
              <a:off x="-28372" y="258900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34"/>
            <p:cNvCxnSpPr/>
            <p:nvPr/>
          </p:nvCxnSpPr>
          <p:spPr>
            <a:xfrm rot="10800000" flipH="1">
              <a:off x="-28372" y="4877425"/>
              <a:ext cx="9201600" cy="7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34"/>
            <p:cNvCxnSpPr/>
            <p:nvPr/>
          </p:nvCxnSpPr>
          <p:spPr>
            <a:xfrm>
              <a:off x="36142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34"/>
            <p:cNvCxnSpPr/>
            <p:nvPr/>
          </p:nvCxnSpPr>
          <p:spPr>
            <a:xfrm>
              <a:off x="8782575" y="-7089"/>
              <a:ext cx="0" cy="51861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5" name="Google Shape;945;p34"/>
          <p:cNvSpPr/>
          <p:nvPr/>
        </p:nvSpPr>
        <p:spPr>
          <a:xfrm>
            <a:off x="8780975" y="-1169"/>
            <a:ext cx="361500" cy="139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-952613" y="445160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34"/>
          <p:cNvGrpSpPr/>
          <p:nvPr/>
        </p:nvGrpSpPr>
        <p:grpSpPr>
          <a:xfrm>
            <a:off x="-775275" y="265477"/>
            <a:ext cx="1136700" cy="1139775"/>
            <a:chOff x="6532950" y="648050"/>
            <a:chExt cx="1136700" cy="1139775"/>
          </a:xfrm>
        </p:grpSpPr>
        <p:sp>
          <p:nvSpPr>
            <p:cNvPr id="948" name="Google Shape;948;p34"/>
            <p:cNvSpPr/>
            <p:nvPr/>
          </p:nvSpPr>
          <p:spPr>
            <a:xfrm>
              <a:off x="65329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9" name="Google Shape;949;p34"/>
            <p:cNvCxnSpPr>
              <a:stCxn id="948" idx="1"/>
              <a:endCxn id="948" idx="3"/>
            </p:cNvCxnSpPr>
            <p:nvPr/>
          </p:nvCxnSpPr>
          <p:spPr>
            <a:xfrm>
              <a:off x="65329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0" name="Google Shape;950;p34"/>
            <p:cNvSpPr/>
            <p:nvPr/>
          </p:nvSpPr>
          <p:spPr>
            <a:xfrm rot="5400000">
              <a:off x="69118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1" name="Google Shape;951;p34"/>
            <p:cNvCxnSpPr>
              <a:stCxn id="950" idx="1"/>
              <a:endCxn id="950" idx="3"/>
            </p:cNvCxnSpPr>
            <p:nvPr/>
          </p:nvCxnSpPr>
          <p:spPr>
            <a:xfrm>
              <a:off x="7101300" y="102510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2" name="Google Shape;952;p34"/>
            <p:cNvSpPr/>
            <p:nvPr/>
          </p:nvSpPr>
          <p:spPr>
            <a:xfrm>
              <a:off x="7290750" y="102510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3" name="Google Shape;953;p34"/>
            <p:cNvCxnSpPr>
              <a:stCxn id="952" idx="1"/>
              <a:endCxn id="952" idx="3"/>
            </p:cNvCxnSpPr>
            <p:nvPr/>
          </p:nvCxnSpPr>
          <p:spPr>
            <a:xfrm>
              <a:off x="7290750" y="1214550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4" name="Google Shape;954;p34"/>
            <p:cNvSpPr/>
            <p:nvPr/>
          </p:nvSpPr>
          <p:spPr>
            <a:xfrm rot="5400000">
              <a:off x="65329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5" name="Google Shape;955;p34"/>
            <p:cNvCxnSpPr>
              <a:stCxn id="954" idx="1"/>
              <a:endCxn id="954" idx="3"/>
            </p:cNvCxnSpPr>
            <p:nvPr/>
          </p:nvCxnSpPr>
          <p:spPr>
            <a:xfrm>
              <a:off x="67224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6" name="Google Shape;956;p34"/>
            <p:cNvSpPr/>
            <p:nvPr/>
          </p:nvSpPr>
          <p:spPr>
            <a:xfrm rot="5400000">
              <a:off x="7290750" y="140891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7" name="Google Shape;957;p34"/>
            <p:cNvCxnSpPr>
              <a:stCxn id="956" idx="1"/>
              <a:endCxn id="956" idx="3"/>
            </p:cNvCxnSpPr>
            <p:nvPr/>
          </p:nvCxnSpPr>
          <p:spPr>
            <a:xfrm>
              <a:off x="7480200" y="1408913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8" name="Google Shape;958;p34"/>
            <p:cNvSpPr/>
            <p:nvPr/>
          </p:nvSpPr>
          <p:spPr>
            <a:xfrm rot="10800000">
              <a:off x="6911850" y="1408925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9" name="Google Shape;959;p34"/>
            <p:cNvCxnSpPr>
              <a:stCxn id="958" idx="1"/>
              <a:endCxn id="958" idx="3"/>
            </p:cNvCxnSpPr>
            <p:nvPr/>
          </p:nvCxnSpPr>
          <p:spPr>
            <a:xfrm rot="10800000">
              <a:off x="6911850" y="1598375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0" name="Google Shape;960;p34"/>
            <p:cNvSpPr/>
            <p:nvPr/>
          </p:nvSpPr>
          <p:spPr>
            <a:xfrm rot="5400000">
              <a:off x="65329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1" name="Google Shape;961;p34"/>
            <p:cNvCxnSpPr>
              <a:stCxn id="960" idx="1"/>
              <a:endCxn id="960" idx="3"/>
            </p:cNvCxnSpPr>
            <p:nvPr/>
          </p:nvCxnSpPr>
          <p:spPr>
            <a:xfrm>
              <a:off x="67224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2" name="Google Shape;962;p34"/>
            <p:cNvSpPr/>
            <p:nvPr/>
          </p:nvSpPr>
          <p:spPr>
            <a:xfrm rot="5400000">
              <a:off x="7290750" y="648050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3" name="Google Shape;963;p34"/>
            <p:cNvCxnSpPr>
              <a:stCxn id="962" idx="1"/>
              <a:endCxn id="962" idx="3"/>
            </p:cNvCxnSpPr>
            <p:nvPr/>
          </p:nvCxnSpPr>
          <p:spPr>
            <a:xfrm>
              <a:off x="7480200" y="648050"/>
              <a:ext cx="0" cy="378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4" name="Google Shape;964;p34"/>
            <p:cNvSpPr/>
            <p:nvPr/>
          </p:nvSpPr>
          <p:spPr>
            <a:xfrm rot="10800000">
              <a:off x="6911850" y="648063"/>
              <a:ext cx="378900" cy="3789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5" name="Google Shape;965;p34"/>
            <p:cNvCxnSpPr>
              <a:stCxn id="964" idx="1"/>
              <a:endCxn id="964" idx="3"/>
            </p:cNvCxnSpPr>
            <p:nvPr/>
          </p:nvCxnSpPr>
          <p:spPr>
            <a:xfrm rot="10800000">
              <a:off x="6911850" y="837513"/>
              <a:ext cx="37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9" r:id="rId6"/>
    <p:sldLayoutId id="2147483677" r:id="rId7"/>
    <p:sldLayoutId id="2147483678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2"/>
          <p:cNvSpPr txBox="1">
            <a:spLocks noGrp="1"/>
          </p:cNvSpPr>
          <p:nvPr>
            <p:ph type="ctrTitle"/>
          </p:nvPr>
        </p:nvSpPr>
        <p:spPr>
          <a:xfrm>
            <a:off x="1235700" y="1646775"/>
            <a:ext cx="6672600" cy="12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 NIA03 </a:t>
            </a:r>
            <a:br>
              <a:rPr lang="en" dirty="0"/>
            </a:br>
            <a:r>
              <a:rPr lang="en" dirty="0"/>
              <a:t> Soutenance </a:t>
            </a:r>
            <a:r>
              <a:rPr lang="en" dirty="0">
                <a:solidFill>
                  <a:schemeClr val="dk2"/>
                </a:solidFill>
              </a:rPr>
              <a:t>Finale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10" name="Google Shape;1010;p42"/>
          <p:cNvSpPr txBox="1">
            <a:spLocks noGrp="1"/>
          </p:cNvSpPr>
          <p:nvPr>
            <p:ph type="subTitle" idx="1"/>
          </p:nvPr>
        </p:nvSpPr>
        <p:spPr>
          <a:xfrm>
            <a:off x="1605600" y="2930625"/>
            <a:ext cx="6163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Brice Appenzeller, Mathieu Dario, Julien Delavande,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Aurélien Deniau, Jules Gomel, Rayanne Igbida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 mars 2024</a:t>
            </a: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E716B8D3-7333-3343-8E20-DB4E70027F7A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>
                <a:solidFill>
                  <a:schemeClr val="bg2"/>
                </a:solidFill>
              </a:rPr>
              <a:t>1</a:t>
            </a:r>
            <a:endParaRPr lang="fr-FR" sz="13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Organisation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Répartition des tâches par préférences et compétences</a:t>
            </a:r>
          </a:p>
          <a:p>
            <a:endParaRPr lang="fr-FR" dirty="0"/>
          </a:p>
          <a:p>
            <a:r>
              <a:rPr lang="fr-FR" dirty="0">
                <a:solidFill>
                  <a:schemeClr val="bg2"/>
                </a:solidFill>
              </a:rPr>
              <a:t>Réunions</a:t>
            </a:r>
            <a:r>
              <a:rPr lang="fr-FR" dirty="0"/>
              <a:t> régulières : points sur les avancées et ajustement si besoin</a:t>
            </a:r>
          </a:p>
          <a:p>
            <a:endParaRPr lang="fr-FR" dirty="0"/>
          </a:p>
          <a:p>
            <a:r>
              <a:rPr lang="fr-FR" dirty="0"/>
              <a:t>Méthode </a:t>
            </a:r>
            <a:r>
              <a:rPr lang="fr-FR" dirty="0">
                <a:solidFill>
                  <a:schemeClr val="bg2"/>
                </a:solidFill>
              </a:rPr>
              <a:t>agile</a:t>
            </a:r>
          </a:p>
          <a:p>
            <a:endParaRPr lang="fr-FR" dirty="0"/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Outils collaboratifs </a:t>
            </a:r>
            <a:r>
              <a:rPr lang="fr-FR" dirty="0">
                <a:latin typeface="+mj-lt"/>
              </a:rPr>
              <a:t>: GitHub et </a:t>
            </a:r>
            <a:r>
              <a:rPr lang="fr-FR" dirty="0" err="1">
                <a:latin typeface="+mj-lt"/>
              </a:rPr>
              <a:t>Overleaf</a:t>
            </a:r>
            <a:endParaRPr lang="fr-FR" dirty="0"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80431505-5AB1-0725-374E-51D23DE5BFF5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1475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Planning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DC2FC59E-7BFE-ED8A-7602-F3DDF9BC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7" y="1100748"/>
            <a:ext cx="7902625" cy="3810330"/>
          </a:xfrm>
          <a:prstGeom prst="rect">
            <a:avLst/>
          </a:prstGeom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FDC2E811-6D3E-DAB2-B610-E61AB620C35C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8881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Maîtrise des </a:t>
            </a:r>
            <a:r>
              <a:rPr lang="fr-FR" dirty="0">
                <a:solidFill>
                  <a:schemeClr val="bg2"/>
                </a:solidFill>
              </a:rPr>
              <a:t>risques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Les risques majeurs identifiés : peu de données, fuite de données, manque de communication </a:t>
            </a:r>
          </a:p>
          <a:p>
            <a:endParaRPr lang="fr-FR" dirty="0"/>
          </a:p>
          <a:p>
            <a:r>
              <a:rPr lang="fr-FR" dirty="0"/>
              <a:t>Certains risques </a:t>
            </a:r>
            <a:r>
              <a:rPr lang="fr-FR" dirty="0">
                <a:solidFill>
                  <a:schemeClr val="bg2"/>
                </a:solidFill>
              </a:rPr>
              <a:t>initiaux annulés </a:t>
            </a:r>
            <a:r>
              <a:rPr lang="fr-FR" dirty="0"/>
              <a:t>: accès aux données</a:t>
            </a:r>
          </a:p>
          <a:p>
            <a:endParaRPr lang="fr-FR" dirty="0"/>
          </a:p>
          <a:p>
            <a:r>
              <a:rPr lang="fr-FR" dirty="0">
                <a:solidFill>
                  <a:schemeClr val="bg2"/>
                </a:solidFill>
              </a:rPr>
              <a:t>De nouveaux </a:t>
            </a:r>
            <a:r>
              <a:rPr lang="fr-FR" dirty="0">
                <a:solidFill>
                  <a:schemeClr val="tx1"/>
                </a:solidFill>
              </a:rPr>
              <a:t>risques apparus : manque de temps, manque de validité scientifique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pPr marL="152400" indent="0">
              <a:buNone/>
            </a:pPr>
            <a:r>
              <a:rPr lang="fr-FR" dirty="0">
                <a:solidFill>
                  <a:schemeClr val="tx1"/>
                </a:solidFill>
              </a:rPr>
              <a:t>→ Des solutions adaptées</a:t>
            </a:r>
            <a:endParaRPr lang="fr-FR" dirty="0"/>
          </a:p>
          <a:p>
            <a:endParaRPr lang="fr-FR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C900DE4F-834D-723C-2E06-E5DE53B7F233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8348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670866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Adaptation aux risques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Tracé, ligne, capture d’écran&#10;&#10;Description générée automatiquement">
            <a:extLst>
              <a:ext uri="{FF2B5EF4-FFF2-40B4-BE49-F238E27FC236}">
                <a16:creationId xmlns:a16="http://schemas.microsoft.com/office/drawing/2014/main" id="{BB720A8D-9DC0-710F-D7C0-750B6663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882" y="1244000"/>
            <a:ext cx="6217216" cy="345447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1DF07F0B-43CA-18C1-6A26-2934C89073B2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9387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4"/>
          <p:cNvSpPr txBox="1">
            <a:spLocks noGrp="1"/>
          </p:cNvSpPr>
          <p:nvPr>
            <p:ph type="title"/>
          </p:nvPr>
        </p:nvSpPr>
        <p:spPr>
          <a:xfrm>
            <a:off x="1803900" y="2233425"/>
            <a:ext cx="55362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Méthodes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1"/>
          </p:nvPr>
        </p:nvSpPr>
        <p:spPr>
          <a:xfrm>
            <a:off x="32664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5" name="Google Shape;1135;p54"/>
          <p:cNvSpPr txBox="1">
            <a:spLocks noGrp="1"/>
          </p:cNvSpPr>
          <p:nvPr>
            <p:ph type="title" idx="2"/>
          </p:nvPr>
        </p:nvSpPr>
        <p:spPr>
          <a:xfrm>
            <a:off x="374595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6" name="Google Shape;1136;p54"/>
          <p:cNvSpPr/>
          <p:nvPr/>
        </p:nvSpPr>
        <p:spPr>
          <a:xfrm>
            <a:off x="361500" y="41943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54"/>
          <p:cNvGrpSpPr/>
          <p:nvPr/>
        </p:nvGrpSpPr>
        <p:grpSpPr>
          <a:xfrm>
            <a:off x="7794576" y="4333529"/>
            <a:ext cx="636199" cy="247800"/>
            <a:chOff x="7758925" y="4356275"/>
            <a:chExt cx="636199" cy="247800"/>
          </a:xfrm>
        </p:grpSpPr>
        <p:sp>
          <p:nvSpPr>
            <p:cNvPr id="1138" name="Google Shape;1138;p54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6A7FE2C0-C849-80ED-BC23-4388C9988022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9841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Compréhension </a:t>
            </a:r>
            <a:r>
              <a:rPr lang="fr-FR" dirty="0">
                <a:solidFill>
                  <a:schemeClr val="bg2"/>
                </a:solidFill>
              </a:rPr>
              <a:t>et visualisation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409053"/>
            <a:ext cx="7687021" cy="116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Exploration initiale </a:t>
            </a:r>
            <a:r>
              <a:rPr lang="fr-FR" dirty="0"/>
              <a:t>: insights visuels directs sur les caractéristiques et comportements des signaux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Prise de décision </a:t>
            </a:r>
            <a:r>
              <a:rPr lang="fr-FR" dirty="0">
                <a:latin typeface="+mj-lt"/>
              </a:rPr>
              <a:t>de conception à partir des visualisations</a:t>
            </a:r>
          </a:p>
          <a:p>
            <a:r>
              <a:rPr lang="fr-FR" dirty="0">
                <a:latin typeface="+mj-lt"/>
              </a:rPr>
              <a:t>Nos données : 42 patients, 2 à 3 sessions par patient -&gt; 89 fichiers au total</a:t>
            </a: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/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A0A4A9-3A73-E106-75F6-D80B6D00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6" y="2385435"/>
            <a:ext cx="4381571" cy="227860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B0F1AB-EB87-8054-AE4B-958A7972E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881"/>
          <a:stretch/>
        </p:blipFill>
        <p:spPr>
          <a:xfrm>
            <a:off x="4672324" y="2385435"/>
            <a:ext cx="4336141" cy="2326118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65392B75-D47E-5A6C-C4BD-2FD2D8DF2AC0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7421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1667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mot sur l’</a:t>
            </a:r>
            <a:r>
              <a:rPr lang="fr-FR" dirty="0">
                <a:solidFill>
                  <a:schemeClr val="bg2"/>
                </a:solidFill>
              </a:rPr>
              <a:t>intention de mouvement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45282" y="-4470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6;p48">
            <a:extLst>
              <a:ext uri="{FF2B5EF4-FFF2-40B4-BE49-F238E27FC236}">
                <a16:creationId xmlns:a16="http://schemas.microsoft.com/office/drawing/2014/main" id="{69F1CEE9-6A83-F3AD-356B-C8778B10D055}"/>
              </a:ext>
            </a:extLst>
          </p:cNvPr>
          <p:cNvSpPr txBox="1">
            <a:spLocks/>
          </p:cNvSpPr>
          <p:nvPr/>
        </p:nvSpPr>
        <p:spPr>
          <a:xfrm>
            <a:off x="720000" y="1409053"/>
            <a:ext cx="7687021" cy="116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>
                <a:solidFill>
                  <a:schemeClr val="bg2"/>
                </a:solidFill>
              </a:rPr>
              <a:t>Conseils du référent école </a:t>
            </a:r>
            <a:r>
              <a:rPr lang="fr-FR" dirty="0">
                <a:solidFill>
                  <a:schemeClr val="tx1"/>
                </a:solidFill>
              </a:rPr>
              <a:t>: travailler sur la détection du mouvement avant l’intention de mouvement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Problématique proche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de l’intention de mouvement : permet d’appréhender les notions capitales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D’abord réussir le mouvement puis s’intéresser à l’intention.</a:t>
            </a:r>
          </a:p>
          <a:p>
            <a:pPr marL="152400" indent="0">
              <a:buSzPts val="1200"/>
              <a:buFont typeface="Nunito Light"/>
              <a:buNone/>
            </a:pPr>
            <a:endParaRPr lang="fr-FR" dirty="0"/>
          </a:p>
          <a:p>
            <a:pPr marL="152400" indent="0">
              <a:buSzPts val="1200"/>
              <a:buFont typeface="Nunito Light"/>
              <a:buNone/>
            </a:pPr>
            <a:endParaRPr lang="fr-FR"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819B7255-2DF7-0F82-10F1-20D991F02CCF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41234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des données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318712"/>
            <a:ext cx="6945396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Création d’une classe Data Loader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1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ère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</a:t>
            </a:r>
          </a:p>
          <a:p>
            <a:pPr lvl="1" algn="l"/>
            <a:r>
              <a:rPr lang="fr-FR" dirty="0" err="1">
                <a:solidFill>
                  <a:schemeClr val="tx1"/>
                </a:solidFill>
                <a:latin typeface="+mj-lt"/>
              </a:rPr>
              <a:t>Ré-échantillonnage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des signaux cinématiques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Interpolation</a:t>
            </a:r>
          </a:p>
          <a:p>
            <a:endParaRPr lang="fr-FR" dirty="0">
              <a:solidFill>
                <a:schemeClr val="bg2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28F679-C094-9FD8-4906-DF8A8BC9F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50" y="2713765"/>
            <a:ext cx="6854100" cy="222204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E7A09F62-0263-A652-A8F9-F660B1745B15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5073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des données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318712"/>
            <a:ext cx="6945396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2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 l’étiquetage des données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Remplacement des valeurs manquantes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Lissage des données 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Distinction flexion/extension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Gestion des mouvements saccadés</a:t>
            </a:r>
          </a:p>
          <a:p>
            <a:endParaRPr lang="fr-FR" dirty="0">
              <a:solidFill>
                <a:schemeClr val="bg2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A214729F-C785-D359-1DD0-A3DA153583BB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3087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des données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D8C0F8-1A7B-BB29-9AA4-F21E90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0" y="1349968"/>
            <a:ext cx="7738200" cy="273603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13246DFB-677A-67C0-2D5A-92C23F59A82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4129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51783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 idx="2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sp>
        <p:nvSpPr>
          <p:cNvPr id="1053" name="Google Shape;1053;p46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085;p50">
            <a:extLst>
              <a:ext uri="{FF2B5EF4-FFF2-40B4-BE49-F238E27FC236}">
                <a16:creationId xmlns:a16="http://schemas.microsoft.com/office/drawing/2014/main" id="{3658C5AB-F9C0-C9E7-0165-073EB18674CF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6294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des données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318712"/>
            <a:ext cx="6945396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3</a:t>
            </a:r>
            <a:r>
              <a:rPr lang="fr-FR" baseline="30000" dirty="0">
                <a:solidFill>
                  <a:schemeClr val="tx1"/>
                </a:solidFill>
                <a:latin typeface="+mj-lt"/>
              </a:rPr>
              <a:t>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étape :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Sélection des électrodes du côté parétique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Mouvements du bras opposé à la lésion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Filtrage fréquentiel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Segmentation des données en époques</a:t>
            </a: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Choix des époques de non-mouvement</a:t>
            </a: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/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F7D47B5-2493-4991-080D-B685376E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802469" y="3517900"/>
            <a:ext cx="3539062" cy="145165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AECA0D19-D29E-AF5E-B986-4F9C9FEE9837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7389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Recherche des </a:t>
            </a:r>
            <a:r>
              <a:rPr lang="fr-FR" dirty="0">
                <a:solidFill>
                  <a:schemeClr val="bg2"/>
                </a:solidFill>
              </a:rPr>
              <a:t>algorithmes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Définition de </a:t>
            </a:r>
            <a:r>
              <a:rPr lang="fr-FR" dirty="0">
                <a:solidFill>
                  <a:schemeClr val="bg2"/>
                </a:solidFill>
              </a:rPr>
              <a:t>protocoles de tests </a:t>
            </a:r>
            <a:r>
              <a:rPr lang="fr-FR" dirty="0">
                <a:solidFill>
                  <a:schemeClr val="tx1"/>
                </a:solidFill>
              </a:rPr>
              <a:t>précis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Exploration d’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algorithmes de prédiction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basé sur la littérature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Prédire des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mouvements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avant de détecter l’intention de mouvement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Exploration de pipelines entières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59F684C-7A34-D706-D333-5D1E8883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62" y="3395363"/>
            <a:ext cx="5372182" cy="858848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FB353384-A340-AED1-7ACE-5C298B7BBB16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9604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Pipeline : </a:t>
            </a:r>
            <a:r>
              <a:rPr lang="fr-FR" dirty="0">
                <a:solidFill>
                  <a:schemeClr val="bg2"/>
                </a:solidFill>
              </a:rPr>
              <a:t>filtrage spatial avec CSP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Filtrage spatial : </a:t>
            </a:r>
            <a:r>
              <a:rPr lang="fr-FR" dirty="0">
                <a:solidFill>
                  <a:schemeClr val="bg2"/>
                </a:solidFill>
              </a:rPr>
              <a:t>Common Spatial Patterns </a:t>
            </a:r>
          </a:p>
          <a:p>
            <a:pPr marL="15240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Maximisation de la variance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interclasse, minimisation de la variance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intraclasse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Identification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des patterns cérébraux associés</a:t>
            </a:r>
          </a:p>
          <a:p>
            <a:pPr marL="152400" indent="0">
              <a:buNone/>
            </a:pPr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91EF7A-BA74-8DDE-D926-6F86748E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36" y="2761097"/>
            <a:ext cx="5724728" cy="150816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4A813BA4-245F-1BB3-7420-07237DB7953B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2529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Pipeline : </a:t>
            </a:r>
            <a:r>
              <a:rPr lang="fr-FR" dirty="0">
                <a:solidFill>
                  <a:schemeClr val="bg2"/>
                </a:solidFill>
              </a:rPr>
              <a:t>filtrage spatial avec CSP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2830076" cy="250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0152DF-B397-B816-99C5-69873211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51" y="1168660"/>
            <a:ext cx="3711697" cy="367450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A416266E-673C-E0A3-609E-E9C64A124CE7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14644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Pipeline : </a:t>
            </a:r>
            <a:r>
              <a:rPr lang="fr-FR" dirty="0">
                <a:solidFill>
                  <a:schemeClr val="bg2"/>
                </a:solidFill>
              </a:rPr>
              <a:t>projection Riemannienne et espace tangent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1" y="1761125"/>
            <a:ext cx="3852000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Exploitation de la </a:t>
            </a:r>
            <a:r>
              <a:rPr lang="fr-FR" dirty="0">
                <a:solidFill>
                  <a:schemeClr val="bg2"/>
                </a:solidFill>
              </a:rPr>
              <a:t>structure géométrique </a:t>
            </a:r>
            <a:r>
              <a:rPr lang="fr-FR" dirty="0">
                <a:solidFill>
                  <a:schemeClr val="tx1"/>
                </a:solidFill>
              </a:rPr>
              <a:t>des matrices de covariance des signaux dans un espace tangent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But :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linéariser l’espace des matrices de covariance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 afin de faciliter la classification</a:t>
            </a:r>
          </a:p>
          <a:p>
            <a:endParaRPr lang="fr-FR" dirty="0">
              <a:solidFill>
                <a:schemeClr val="bg2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Calcul de la matrice de covariance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</a:t>
            </a: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But : utiliser la corrélation temporelle du signal comme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feature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Projection sur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l’espace tangent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2637CD-F1DA-5DB2-6154-AFCF825F6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4" b="6953"/>
          <a:stretch/>
        </p:blipFill>
        <p:spPr>
          <a:xfrm>
            <a:off x="4870139" y="1731738"/>
            <a:ext cx="3704731" cy="236637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419B36CC-EBA6-5278-FB1D-F5C2A3477567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0594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de </a:t>
            </a:r>
            <a:r>
              <a:rPr lang="fr-FR" dirty="0" err="1">
                <a:solidFill>
                  <a:schemeClr val="bg2"/>
                </a:solidFill>
              </a:rPr>
              <a:t>Deep</a:t>
            </a:r>
            <a:r>
              <a:rPr lang="fr-FR" dirty="0">
                <a:solidFill>
                  <a:schemeClr val="bg2"/>
                </a:solidFill>
              </a:rPr>
              <a:t> Learning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Exploration d’une méthode de </a:t>
            </a:r>
            <a:r>
              <a:rPr lang="fr-FR" dirty="0" err="1">
                <a:solidFill>
                  <a:schemeClr val="tx1"/>
                </a:solidFill>
              </a:rPr>
              <a:t>Deep</a:t>
            </a:r>
            <a:r>
              <a:rPr lang="fr-FR" dirty="0">
                <a:solidFill>
                  <a:schemeClr val="tx1"/>
                </a:solidFill>
              </a:rPr>
              <a:t> Learning : </a:t>
            </a:r>
            <a:r>
              <a:rPr lang="fr-FR" dirty="0">
                <a:solidFill>
                  <a:schemeClr val="bg2"/>
                </a:solidFill>
              </a:rPr>
              <a:t>réseaux de neurones à convolutions </a:t>
            </a:r>
            <a:r>
              <a:rPr lang="fr-FR" dirty="0">
                <a:solidFill>
                  <a:schemeClr val="tx1"/>
                </a:solidFill>
              </a:rPr>
              <a:t>(CNN)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Bons résultats selon la littérature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Problème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: nécessite une quantité trop importante de données, dont nous ne disposons pas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B6F2C85A-BBE8-131D-99E3-410CB12CBA00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96710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Protocole </a:t>
            </a:r>
            <a:r>
              <a:rPr lang="fr-FR" dirty="0">
                <a:solidFill>
                  <a:schemeClr val="bg2"/>
                </a:solidFill>
              </a:rPr>
              <a:t>de tests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464947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2"/>
                </a:solidFill>
                <a:latin typeface="+mj-lt"/>
              </a:rPr>
              <a:t>Test A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intra-patients, intra-sessions,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Test B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intra-patients,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inter-sessions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Test C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inter-patients,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inter-sessions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,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Test X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: Séparation aléatoire des données d’entraînement et de test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indent="0">
              <a:buNone/>
            </a:pPr>
            <a:r>
              <a:rPr lang="fr-FR" dirty="0">
                <a:solidFill>
                  <a:schemeClr val="tx1"/>
                </a:solidFill>
                <a:latin typeface="+mj-lt"/>
              </a:rPr>
              <a:t>→ Tests de plus en plus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généraux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95FEFBB3-173B-03B0-F441-5FBF0C9742EB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8525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Protocole </a:t>
            </a:r>
            <a:r>
              <a:rPr lang="fr-FR" dirty="0">
                <a:solidFill>
                  <a:schemeClr val="bg2"/>
                </a:solidFill>
              </a:rPr>
              <a:t>de tests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Utilisation de fenêtres glissantes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Prédiction basée sur les données contenues dans la fenêtre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Résultat : densité de probabilité de détection et seuillage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45282" y="-4470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23215B3-E391-EA37-894A-058230F8B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50" y="2715928"/>
            <a:ext cx="6572100" cy="1888072"/>
          </a:xfrm>
          <a:prstGeom prst="rect">
            <a:avLst/>
          </a:prstGeom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E725F7B8-D46D-FCBE-AA88-8F30BA2A867B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85077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51783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 </a:t>
            </a:r>
            <a:r>
              <a:rPr lang="en" dirty="0" err="1"/>
              <a:t>résultats</a:t>
            </a:r>
            <a:endParaRPr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 idx="2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3" name="Google Shape;1053;p46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943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EDD3149F-6475-2E57-BC5C-3C8F6A851A66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5918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initial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45282" y="-4470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C19356-B0BF-3F63-8092-A1A7CC98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099" y="1161862"/>
            <a:ext cx="3064999" cy="958576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97DB4406-6CBB-39E7-D8B7-C541F5B383F0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29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07A553-25AF-2288-CDBA-E49100A1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22" y="2202530"/>
            <a:ext cx="4935960" cy="2578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5D7E20-5011-8D97-717A-C6519F887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22" y="2179858"/>
            <a:ext cx="5022775" cy="26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6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Contexte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5" name="Google Shape;1085;p50"/>
          <p:cNvSpPr txBox="1">
            <a:spLocks noGrp="1"/>
          </p:cNvSpPr>
          <p:nvPr>
            <p:ph type="subTitle" idx="1"/>
          </p:nvPr>
        </p:nvSpPr>
        <p:spPr>
          <a:xfrm>
            <a:off x="968692" y="2207753"/>
            <a:ext cx="21567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Signaux cérébraux comme contrôle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De grandes </a:t>
            </a:r>
            <a:r>
              <a:rPr lang="fr-FR" dirty="0">
                <a:solidFill>
                  <a:schemeClr val="bg2"/>
                </a:solidFill>
              </a:rPr>
              <a:t>perspectives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Des </a:t>
            </a:r>
            <a:r>
              <a:rPr lang="fr-FR" dirty="0">
                <a:solidFill>
                  <a:schemeClr val="bg2"/>
                </a:solidFill>
              </a:rPr>
              <a:t>limitations</a:t>
            </a:r>
            <a:r>
              <a:rPr lang="fr-FR" dirty="0"/>
              <a:t> mais se démocratise</a:t>
            </a:r>
            <a:endParaRPr dirty="0"/>
          </a:p>
        </p:txBody>
      </p:sp>
      <p:sp>
        <p:nvSpPr>
          <p:cNvPr id="1086" name="Google Shape;1086;p50"/>
          <p:cNvSpPr txBox="1">
            <a:spLocks noGrp="1"/>
          </p:cNvSpPr>
          <p:nvPr>
            <p:ph type="subTitle" idx="2"/>
          </p:nvPr>
        </p:nvSpPr>
        <p:spPr>
          <a:xfrm>
            <a:off x="3493647" y="2207753"/>
            <a:ext cx="21567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Retour sur l’activité cérébrale de l’utilisateur pour faire travailler sa </a:t>
            </a:r>
            <a:r>
              <a:rPr lang="fr-FR" dirty="0">
                <a:solidFill>
                  <a:schemeClr val="bg2"/>
                </a:solidFill>
              </a:rPr>
              <a:t>plasticité cérébrale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Utile pour la rééducation</a:t>
            </a:r>
          </a:p>
        </p:txBody>
      </p:sp>
      <p:sp>
        <p:nvSpPr>
          <p:cNvPr id="1087" name="Google Shape;1087;p50"/>
          <p:cNvSpPr txBox="1">
            <a:spLocks noGrp="1"/>
          </p:cNvSpPr>
          <p:nvPr>
            <p:ph type="subTitle" idx="3"/>
          </p:nvPr>
        </p:nvSpPr>
        <p:spPr>
          <a:xfrm>
            <a:off x="5962662" y="2207675"/>
            <a:ext cx="2405392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Neurofeedback pour la rééducation post-AVC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Détection de l’intention de mouvement et action d’un effecteur comme neurofeedback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4"/>
          </p:nvPr>
        </p:nvSpPr>
        <p:spPr>
          <a:xfrm>
            <a:off x="968692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BCI</a:t>
            </a:r>
            <a:endParaRPr dirty="0"/>
          </a:p>
        </p:txBody>
      </p:sp>
      <p:sp>
        <p:nvSpPr>
          <p:cNvPr id="1089" name="Google Shape;1089;p50"/>
          <p:cNvSpPr txBox="1">
            <a:spLocks noGrp="1"/>
          </p:cNvSpPr>
          <p:nvPr>
            <p:ph type="subTitle" idx="5"/>
          </p:nvPr>
        </p:nvSpPr>
        <p:spPr>
          <a:xfrm>
            <a:off x="3493650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Neurofeedback</a:t>
            </a:r>
            <a:endParaRPr dirty="0"/>
          </a:p>
        </p:txBody>
      </p:sp>
      <p:sp>
        <p:nvSpPr>
          <p:cNvPr id="1090" name="Google Shape;1090;p50"/>
          <p:cNvSpPr txBox="1">
            <a:spLocks noGrp="1"/>
          </p:cNvSpPr>
          <p:nvPr>
            <p:ph type="subTitle" idx="6"/>
          </p:nvPr>
        </p:nvSpPr>
        <p:spPr>
          <a:xfrm>
            <a:off x="6018608" y="1739375"/>
            <a:ext cx="2405392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EEG-Stroke</a:t>
            </a: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EBB0B513-A648-7487-8750-D5E585AEE65F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1189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Choix des </a:t>
            </a:r>
            <a:r>
              <a:rPr lang="fr-FR" dirty="0">
                <a:solidFill>
                  <a:schemeClr val="bg2"/>
                </a:solidFill>
              </a:rPr>
              <a:t>hyperparamètres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88992CC-6843-718C-57B0-4553E2C0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03" y="1301590"/>
            <a:ext cx="3848325" cy="29837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CB07D8D-3D5B-6496-AAF5-F908A9750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" y="1301591"/>
            <a:ext cx="5014973" cy="2983703"/>
          </a:xfrm>
          <a:prstGeom prst="rect">
            <a:avLst/>
          </a:prstGeom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72E303F1-CD07-1273-D2AC-73FE8C9A37CE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4308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Prétraitement </a:t>
            </a:r>
            <a:r>
              <a:rPr lang="fr-FR" dirty="0">
                <a:solidFill>
                  <a:schemeClr val="bg2"/>
                </a:solidFill>
              </a:rPr>
              <a:t>initial</a:t>
            </a:r>
            <a:r>
              <a:rPr lang="fr-FR" dirty="0"/>
              <a:t> vs </a:t>
            </a:r>
            <a:r>
              <a:rPr lang="fr-FR" dirty="0">
                <a:solidFill>
                  <a:schemeClr val="bg2"/>
                </a:solidFill>
              </a:rPr>
              <a:t>optimisé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45282" y="-4470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C19356-B0BF-3F63-8092-A1A7CC98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214" y="1373585"/>
            <a:ext cx="3825572" cy="119644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DCB125-D113-C13F-1953-3F0B9CED3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15" y="2977878"/>
            <a:ext cx="3825572" cy="103432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3AEF9062-AC5A-3A34-7E43-3A904F68E44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187186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6592D9EA-5B29-68FE-F571-A7F02D5D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7" y="0"/>
            <a:ext cx="7733526" cy="5143500"/>
          </a:xfrm>
          <a:prstGeom prst="rect">
            <a:avLst/>
          </a:prstGeom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D0C47BBF-D477-30AF-F880-3F023086482E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14181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</a:t>
            </a:r>
            <a:r>
              <a:rPr lang="fr-FR" dirty="0">
                <a:solidFill>
                  <a:schemeClr val="bg2"/>
                </a:solidFill>
              </a:rPr>
              <a:t> - Mouvement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6;p48">
            <a:extLst>
              <a:ext uri="{FF2B5EF4-FFF2-40B4-BE49-F238E27FC236}">
                <a16:creationId xmlns:a16="http://schemas.microsoft.com/office/drawing/2014/main" id="{BBE21E77-6416-0C52-14EC-AB2AFFC80A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464947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Résultats pour la pipeline retenue Riemann + SVC :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V1 : avec standard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scaler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endParaRPr lang="fr-FR" dirty="0">
              <a:solidFill>
                <a:schemeClr val="tx1"/>
              </a:solidFill>
              <a:latin typeface="+mj-lt"/>
            </a:endParaRPr>
          </a:p>
          <a:p>
            <a:pPr lvl="1" algn="l"/>
            <a:r>
              <a:rPr lang="fr-FR" dirty="0">
                <a:solidFill>
                  <a:schemeClr val="tx1"/>
                </a:solidFill>
                <a:latin typeface="+mj-lt"/>
              </a:rPr>
              <a:t>V2 : sans standard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scaler</a:t>
            </a:r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5CC46E-DB0D-5983-32F8-08675F0B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846" y="863140"/>
            <a:ext cx="1848441" cy="1202238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AD22317-57A8-74D8-B48F-48E6CB18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45" y="2450411"/>
            <a:ext cx="1848441" cy="1207788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81CC9DCD-B15D-6590-07D1-6C96B8FF2D38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051806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L’intention de </a:t>
            </a:r>
            <a:r>
              <a:rPr lang="fr-FR" dirty="0">
                <a:solidFill>
                  <a:schemeClr val="bg2"/>
                </a:solidFill>
              </a:rPr>
              <a:t>mouvement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66;p48">
            <a:extLst>
              <a:ext uri="{FF2B5EF4-FFF2-40B4-BE49-F238E27FC236}">
                <a16:creationId xmlns:a16="http://schemas.microsoft.com/office/drawing/2014/main" id="{BBE21E77-6416-0C52-14EC-AB2AFFC80A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464947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D60AF2-6607-1B4F-CC7F-FF55BC2E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4" y="1518055"/>
            <a:ext cx="3627434" cy="134885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DC5828-6650-8D84-B097-8C5017FE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82" y="1572950"/>
            <a:ext cx="1848441" cy="1239066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B263D000-BAD4-93B1-FC79-E5757B4712D6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026022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078F5EBC-14F5-AED7-01B7-FBE261EC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9" y="0"/>
            <a:ext cx="7775301" cy="5143500"/>
          </a:xfrm>
          <a:prstGeom prst="rect">
            <a:avLst/>
          </a:prstGeom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9F14C921-41AC-BC54-B9C4-A60621F928AB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852720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backend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890D0F88-E06D-EC5E-1875-96F56660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00" y="1174429"/>
            <a:ext cx="7509600" cy="2794641"/>
          </a:xfrm>
          <a:prstGeom prst="rect">
            <a:avLst/>
          </a:prstGeom>
        </p:spPr>
      </p:pic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3AB15B51-CF9A-6C86-BD65-DEF0626C4665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76707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frontend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79BF729-9B3A-41D3-351C-7ED45783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0" y="1114279"/>
            <a:ext cx="7912800" cy="3783268"/>
          </a:xfrm>
          <a:prstGeom prst="rect">
            <a:avLst/>
          </a:prstGeom>
        </p:spPr>
      </p:pic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E1F5BC4D-A3E6-CD33-8E48-BE0D907B4973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135773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L’application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33;p54">
            <a:extLst>
              <a:ext uri="{FF2B5EF4-FFF2-40B4-BE49-F238E27FC236}">
                <a16:creationId xmlns:a16="http://schemas.microsoft.com/office/drawing/2014/main" id="{DAFD70C8-BAD1-77CF-6F00-DA5175DB1715}"/>
              </a:ext>
            </a:extLst>
          </p:cNvPr>
          <p:cNvSpPr txBox="1">
            <a:spLocks/>
          </p:cNvSpPr>
          <p:nvPr/>
        </p:nvSpPr>
        <p:spPr>
          <a:xfrm>
            <a:off x="1803900" y="2233425"/>
            <a:ext cx="55362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fr-FR" dirty="0"/>
              <a:t>Démo time !</a:t>
            </a:r>
          </a:p>
        </p:txBody>
      </p:sp>
      <p:sp>
        <p:nvSpPr>
          <p:cNvPr id="3" name="Google Shape;1085;p50">
            <a:extLst>
              <a:ext uri="{FF2B5EF4-FFF2-40B4-BE49-F238E27FC236}">
                <a16:creationId xmlns:a16="http://schemas.microsoft.com/office/drawing/2014/main" id="{1D155227-4FA4-3933-A535-6B6E1F05B326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56157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4"/>
          <p:cNvSpPr txBox="1">
            <a:spLocks noGrp="1"/>
          </p:cNvSpPr>
          <p:nvPr>
            <p:ph type="title"/>
          </p:nvPr>
        </p:nvSpPr>
        <p:spPr>
          <a:xfrm>
            <a:off x="1803900" y="2233425"/>
            <a:ext cx="55362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134" name="Google Shape;1134;p54"/>
          <p:cNvSpPr txBox="1">
            <a:spLocks noGrp="1"/>
          </p:cNvSpPr>
          <p:nvPr>
            <p:ph type="subTitle" idx="1"/>
          </p:nvPr>
        </p:nvSpPr>
        <p:spPr>
          <a:xfrm>
            <a:off x="32664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5" name="Google Shape;1135;p54"/>
          <p:cNvSpPr txBox="1">
            <a:spLocks noGrp="1"/>
          </p:cNvSpPr>
          <p:nvPr>
            <p:ph type="title" idx="2"/>
          </p:nvPr>
        </p:nvSpPr>
        <p:spPr>
          <a:xfrm>
            <a:off x="374595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36" name="Google Shape;1136;p54"/>
          <p:cNvSpPr/>
          <p:nvPr/>
        </p:nvSpPr>
        <p:spPr>
          <a:xfrm>
            <a:off x="361500" y="4194350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54"/>
          <p:cNvGrpSpPr/>
          <p:nvPr/>
        </p:nvGrpSpPr>
        <p:grpSpPr>
          <a:xfrm>
            <a:off x="7794576" y="4333529"/>
            <a:ext cx="636199" cy="247800"/>
            <a:chOff x="7758925" y="4356275"/>
            <a:chExt cx="636199" cy="247800"/>
          </a:xfrm>
        </p:grpSpPr>
        <p:sp>
          <p:nvSpPr>
            <p:cNvPr id="1138" name="Google Shape;1138;p54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30F240E3-C2E9-BC8A-390C-59B67910B81D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90586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 </a:t>
            </a:r>
            <a:r>
              <a:rPr lang="en" dirty="0">
                <a:solidFill>
                  <a:schemeClr val="dk2"/>
                </a:solidFill>
              </a:rPr>
              <a:t>objectifs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5" name="Google Shape;1085;p50"/>
          <p:cNvSpPr txBox="1">
            <a:spLocks noGrp="1"/>
          </p:cNvSpPr>
          <p:nvPr>
            <p:ph type="subTitle" idx="1"/>
          </p:nvPr>
        </p:nvSpPr>
        <p:spPr>
          <a:xfrm>
            <a:off x="931866" y="2207675"/>
            <a:ext cx="2230352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Rechercher et développer un </a:t>
            </a:r>
            <a:r>
              <a:rPr lang="fr-FR" dirty="0">
                <a:solidFill>
                  <a:schemeClr val="bg2"/>
                </a:solidFill>
              </a:rPr>
              <a:t>algorithme de détection</a:t>
            </a:r>
            <a:r>
              <a:rPr lang="fr-FR" dirty="0"/>
              <a:t> de l’intention de mouvement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Précision </a:t>
            </a:r>
            <a:r>
              <a:rPr lang="fr-FR" dirty="0">
                <a:solidFill>
                  <a:schemeClr val="bg2"/>
                </a:solidFill>
              </a:rPr>
              <a:t>satisfaisante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86" name="Google Shape;1086;p50"/>
          <p:cNvSpPr txBox="1">
            <a:spLocks noGrp="1"/>
          </p:cNvSpPr>
          <p:nvPr>
            <p:ph type="subTitle" idx="2"/>
          </p:nvPr>
        </p:nvSpPr>
        <p:spPr>
          <a:xfrm>
            <a:off x="3456823" y="2207675"/>
            <a:ext cx="2230353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Développer des </a:t>
            </a:r>
            <a:r>
              <a:rPr lang="fr-FR" dirty="0">
                <a:solidFill>
                  <a:schemeClr val="bg2"/>
                </a:solidFill>
              </a:rPr>
              <a:t>méthodes</a:t>
            </a:r>
            <a:r>
              <a:rPr lang="fr-FR" dirty="0"/>
              <a:t> d’entraînement et de data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standardisées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Résultats</a:t>
            </a:r>
            <a:r>
              <a:rPr lang="fr-FR" dirty="0">
                <a:solidFill>
                  <a:schemeClr val="bg2"/>
                </a:solidFill>
              </a:rPr>
              <a:t> reproductibles</a:t>
            </a:r>
            <a:r>
              <a:rPr lang="fr-FR" dirty="0"/>
              <a:t> et rigoureux</a:t>
            </a:r>
          </a:p>
        </p:txBody>
      </p:sp>
      <p:sp>
        <p:nvSpPr>
          <p:cNvPr id="1087" name="Google Shape;1087;p50"/>
          <p:cNvSpPr txBox="1">
            <a:spLocks noGrp="1"/>
          </p:cNvSpPr>
          <p:nvPr>
            <p:ph type="subTitle" idx="3"/>
          </p:nvPr>
        </p:nvSpPr>
        <p:spPr>
          <a:xfrm>
            <a:off x="5962662" y="2207675"/>
            <a:ext cx="2405392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Interaction avec l’algorithme au moyen d’une </a:t>
            </a:r>
            <a:r>
              <a:rPr lang="en" dirty="0">
                <a:solidFill>
                  <a:schemeClr val="bg2"/>
                </a:solidFill>
              </a:rPr>
              <a:t>IHM simple d’usage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Si possible en standalone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4"/>
          </p:nvPr>
        </p:nvSpPr>
        <p:spPr>
          <a:xfrm>
            <a:off x="968692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Algorithme</a:t>
            </a:r>
            <a:endParaRPr dirty="0"/>
          </a:p>
        </p:txBody>
      </p:sp>
      <p:sp>
        <p:nvSpPr>
          <p:cNvPr id="1089" name="Google Shape;1089;p50"/>
          <p:cNvSpPr txBox="1">
            <a:spLocks noGrp="1"/>
          </p:cNvSpPr>
          <p:nvPr>
            <p:ph type="subTitle" idx="5"/>
          </p:nvPr>
        </p:nvSpPr>
        <p:spPr>
          <a:xfrm>
            <a:off x="3493650" y="1739375"/>
            <a:ext cx="21567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090" name="Google Shape;1090;p50"/>
          <p:cNvSpPr txBox="1">
            <a:spLocks noGrp="1"/>
          </p:cNvSpPr>
          <p:nvPr>
            <p:ph type="subTitle" idx="6"/>
          </p:nvPr>
        </p:nvSpPr>
        <p:spPr>
          <a:xfrm>
            <a:off x="6018608" y="1739375"/>
            <a:ext cx="2405392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</a:t>
            </a: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815D43A8-679A-8746-402C-76DC96DE57F8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925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points </a:t>
            </a:r>
            <a:r>
              <a:rPr lang="en" dirty="0">
                <a:solidFill>
                  <a:schemeClr val="bg2"/>
                </a:solidFill>
              </a:rPr>
              <a:t>forts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Justification, rigueur et transparence de notre méthode</a:t>
            </a:r>
          </a:p>
          <a:p>
            <a:endParaRPr lang="fr-FR" dirty="0"/>
          </a:p>
          <a:p>
            <a:r>
              <a:rPr lang="fr-FR" dirty="0"/>
              <a:t>Précision satisfaisante sur la détection du mouvement</a:t>
            </a:r>
          </a:p>
          <a:p>
            <a:endParaRPr lang="fr-FR" dirty="0"/>
          </a:p>
          <a:p>
            <a:r>
              <a:rPr lang="fr-FR" dirty="0"/>
              <a:t>Interface fonctionnelle et facilement utilisable</a:t>
            </a:r>
          </a:p>
          <a:p>
            <a:endParaRPr lang="fr-FR" dirty="0"/>
          </a:p>
          <a:p>
            <a:pPr marL="152400" indent="0">
              <a:buNone/>
            </a:pPr>
            <a:r>
              <a:rPr lang="fr-FR" dirty="0"/>
              <a:t>→ Une solution satisfaisant les objectifs, mais avec des limites</a:t>
            </a:r>
          </a:p>
          <a:p>
            <a:endParaRPr lang="fr-FR" dirty="0"/>
          </a:p>
          <a:p>
            <a:endParaRPr lang="fr-FR" dirty="0">
              <a:latin typeface="+mj-lt"/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283D3B4E-BCC9-0FD8-5223-4568C9D593AB}"/>
              </a:ext>
            </a:extLst>
          </p:cNvPr>
          <p:cNvSpPr txBox="1">
            <a:spLocks/>
          </p:cNvSpPr>
          <p:nvPr/>
        </p:nvSpPr>
        <p:spPr>
          <a:xfrm>
            <a:off x="8730762" y="4888522"/>
            <a:ext cx="448408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78754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</a:t>
            </a:r>
            <a:r>
              <a:rPr lang="en" dirty="0">
                <a:solidFill>
                  <a:schemeClr val="bg2"/>
                </a:solidFill>
              </a:rPr>
              <a:t>limites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Performances sur l’intention de mouvement</a:t>
            </a:r>
          </a:p>
          <a:p>
            <a:endParaRPr lang="fr-FR" dirty="0"/>
          </a:p>
          <a:p>
            <a:r>
              <a:rPr lang="fr-FR" dirty="0"/>
              <a:t>Contraintes de temps et de ressources</a:t>
            </a:r>
          </a:p>
          <a:p>
            <a:endParaRPr lang="fr-FR" dirty="0"/>
          </a:p>
          <a:p>
            <a:r>
              <a:rPr lang="fr-FR" dirty="0"/>
              <a:t>Peu de données + données de patients cérébrolésés</a:t>
            </a:r>
          </a:p>
          <a:p>
            <a:endParaRPr lang="fr-FR" dirty="0"/>
          </a:p>
          <a:p>
            <a:endParaRPr lang="fr-FR" dirty="0"/>
          </a:p>
          <a:p>
            <a:pPr marL="152400" indent="0">
              <a:buNone/>
            </a:pPr>
            <a:r>
              <a:rPr lang="fr-FR" dirty="0">
                <a:latin typeface="DM Sans" pitchFamily="2" charset="0"/>
              </a:rPr>
              <a:t>→ Des perspectives de suite </a:t>
            </a: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2DE9DAE9-3E3D-2B83-FB82-E167AB151F4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740137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65"/>
          <p:cNvSpPr txBox="1">
            <a:spLocks noGrp="1"/>
          </p:cNvSpPr>
          <p:nvPr>
            <p:ph type="title"/>
          </p:nvPr>
        </p:nvSpPr>
        <p:spPr>
          <a:xfrm>
            <a:off x="3188525" y="2247900"/>
            <a:ext cx="47796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Perspectives</a:t>
            </a:r>
            <a:endParaRPr dirty="0"/>
          </a:p>
        </p:txBody>
      </p:sp>
      <p:sp>
        <p:nvSpPr>
          <p:cNvPr id="1316" name="Google Shape;1316;p65"/>
          <p:cNvSpPr txBox="1">
            <a:spLocks noGrp="1"/>
          </p:cNvSpPr>
          <p:nvPr>
            <p:ph type="title" idx="2"/>
          </p:nvPr>
        </p:nvSpPr>
        <p:spPr>
          <a:xfrm>
            <a:off x="6316025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17" name="Google Shape;1317;p65"/>
          <p:cNvSpPr txBox="1">
            <a:spLocks noGrp="1"/>
          </p:cNvSpPr>
          <p:nvPr>
            <p:ph type="subTitle" idx="1"/>
          </p:nvPr>
        </p:nvSpPr>
        <p:spPr>
          <a:xfrm>
            <a:off x="5356925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5A218C5B-4F72-2121-150E-797BDF3D62F4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8003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</a:t>
            </a:r>
            <a:r>
              <a:rPr lang="en" dirty="0">
                <a:solidFill>
                  <a:schemeClr val="bg2"/>
                </a:solidFill>
              </a:rPr>
              <a:t>suite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u="sng" dirty="0"/>
              <a:t>Notre démarche</a:t>
            </a:r>
            <a:r>
              <a:rPr lang="fr-FR" dirty="0"/>
              <a:t> : favoriser la </a:t>
            </a:r>
            <a:r>
              <a:rPr lang="fr-FR" dirty="0">
                <a:solidFill>
                  <a:schemeClr val="bg2"/>
                </a:solidFill>
              </a:rPr>
              <a:t>réutilisation</a:t>
            </a:r>
            <a:r>
              <a:rPr lang="fr-FR" dirty="0"/>
              <a:t> par les prochains projets</a:t>
            </a:r>
          </a:p>
          <a:p>
            <a:endParaRPr lang="fr-FR" dirty="0"/>
          </a:p>
          <a:p>
            <a:r>
              <a:rPr lang="fr-FR" u="sng" dirty="0"/>
              <a:t>Les axes de travail</a:t>
            </a:r>
            <a:r>
              <a:rPr lang="fr-FR" dirty="0"/>
              <a:t> :</a:t>
            </a:r>
          </a:p>
          <a:p>
            <a:endParaRPr lang="fr-FR" dirty="0"/>
          </a:p>
          <a:p>
            <a:pPr lvl="1" algn="l"/>
            <a:r>
              <a:rPr lang="fr-FR" dirty="0"/>
              <a:t>Algorithmes</a:t>
            </a:r>
          </a:p>
          <a:p>
            <a:pPr lvl="1" algn="l"/>
            <a:endParaRPr lang="fr-FR" dirty="0"/>
          </a:p>
          <a:p>
            <a:pPr lvl="1" algn="l"/>
            <a:r>
              <a:rPr lang="fr-FR" dirty="0"/>
              <a:t>Processus expérimental</a:t>
            </a:r>
          </a:p>
          <a:p>
            <a:pPr lvl="1" algn="l"/>
            <a:endParaRPr lang="fr-FR" dirty="0"/>
          </a:p>
          <a:p>
            <a:pPr lvl="1" algn="l"/>
            <a:r>
              <a:rPr lang="fr-FR" dirty="0"/>
              <a:t>Intention de mouvement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379A241B-A405-302C-6034-769F36CFBBD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1162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51783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 idx="2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053" name="Google Shape;1053;p46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943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949FF1EB-9076-CD4A-22DF-18A7F85A6E4A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926081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Conclusion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Un projet de recherche très </a:t>
            </a:r>
            <a:r>
              <a:rPr lang="fr-FR" dirty="0">
                <a:solidFill>
                  <a:schemeClr val="bg2"/>
                </a:solidFill>
              </a:rPr>
              <a:t>concret</a:t>
            </a:r>
            <a:r>
              <a:rPr lang="fr-FR" dirty="0"/>
              <a:t> et </a:t>
            </a:r>
            <a:r>
              <a:rPr lang="fr-FR" dirty="0">
                <a:solidFill>
                  <a:schemeClr val="bg2"/>
                </a:solidFill>
              </a:rPr>
              <a:t>valorisant</a:t>
            </a:r>
          </a:p>
          <a:p>
            <a:endParaRPr lang="fr-FR" dirty="0"/>
          </a:p>
          <a:p>
            <a:r>
              <a:rPr lang="fr-FR" dirty="0"/>
              <a:t>Un effort pour réaliser une démarche </a:t>
            </a:r>
            <a:r>
              <a:rPr lang="fr-FR" dirty="0">
                <a:solidFill>
                  <a:schemeClr val="bg2"/>
                </a:solidFill>
              </a:rPr>
              <a:t>sérieuse</a:t>
            </a:r>
            <a:r>
              <a:rPr lang="fr-FR" dirty="0"/>
              <a:t> et </a:t>
            </a:r>
            <a:r>
              <a:rPr lang="fr-FR" dirty="0">
                <a:solidFill>
                  <a:schemeClr val="bg2"/>
                </a:solidFill>
              </a:rPr>
              <a:t>rigoureuse</a:t>
            </a:r>
          </a:p>
          <a:p>
            <a:endParaRPr lang="fr-FR" dirty="0"/>
          </a:p>
          <a:p>
            <a:r>
              <a:rPr lang="fr-FR" dirty="0"/>
              <a:t>Une organisation pour une </a:t>
            </a:r>
            <a:r>
              <a:rPr lang="fr-FR" dirty="0">
                <a:solidFill>
                  <a:schemeClr val="bg2"/>
                </a:solidFill>
              </a:rPr>
              <a:t>capacité d’adaptation</a:t>
            </a:r>
            <a:r>
              <a:rPr lang="fr-FR" dirty="0"/>
              <a:t> efficace</a:t>
            </a:r>
          </a:p>
          <a:p>
            <a:endParaRPr lang="fr-FR" dirty="0"/>
          </a:p>
          <a:p>
            <a:r>
              <a:rPr lang="fr-FR" dirty="0"/>
              <a:t>Une solution </a:t>
            </a:r>
            <a:r>
              <a:rPr lang="fr-FR" dirty="0">
                <a:solidFill>
                  <a:schemeClr val="bg2"/>
                </a:solidFill>
              </a:rPr>
              <a:t>fonctionnelle</a:t>
            </a:r>
            <a:r>
              <a:rPr lang="fr-FR" dirty="0"/>
              <a:t> qui vise à servir de </a:t>
            </a:r>
            <a:r>
              <a:rPr lang="fr-FR" dirty="0">
                <a:solidFill>
                  <a:schemeClr val="bg2"/>
                </a:solidFill>
              </a:rPr>
              <a:t>premier pas</a:t>
            </a:r>
            <a:r>
              <a:rPr lang="fr-FR" dirty="0"/>
              <a:t> pour la suite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2154DD61-C007-3E1B-A516-67B8EEC09A6A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5718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7152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Questions &amp; Réponses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20000" y="1761125"/>
            <a:ext cx="6364800" cy="17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/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4DD73E02-E701-166D-F8AA-B5CB683C2673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32494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51783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56BD02CD-FBE0-39E2-41E2-9C6CBF2DC508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94990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Annexe : </a:t>
            </a:r>
            <a:r>
              <a:rPr lang="fr-FR" dirty="0">
                <a:solidFill>
                  <a:schemeClr val="bg2"/>
                </a:solidFill>
              </a:rPr>
              <a:t>filtrage spatial avec </a:t>
            </a:r>
            <a:r>
              <a:rPr lang="fr-FR" dirty="0" err="1">
                <a:solidFill>
                  <a:schemeClr val="bg2"/>
                </a:solidFill>
              </a:rPr>
              <a:t>xDAWN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7897376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>
                <a:solidFill>
                  <a:schemeClr val="bg2"/>
                </a:solidFill>
              </a:rPr>
              <a:t>xDAWN</a:t>
            </a:r>
            <a:r>
              <a:rPr lang="fr-FR" dirty="0">
                <a:solidFill>
                  <a:schemeClr val="tx1"/>
                </a:solidFill>
              </a:rPr>
              <a:t> : minimisation de la variance totale tout en conservant les informations pertinentes pour la classification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Utile contre les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bruits et artefacts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car cela réduit leur impact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Identification des directions spatiales dans lesquelles la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variance est maximale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pour les différentes classes </a:t>
            </a:r>
          </a:p>
          <a:p>
            <a:r>
              <a:rPr lang="fr-FR" dirty="0">
                <a:solidFill>
                  <a:schemeClr val="bg2"/>
                </a:solidFill>
                <a:latin typeface="+mj-lt"/>
              </a:rPr>
              <a:t>Réduction de dimensionalité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en conservant les informations importantes</a:t>
            </a:r>
          </a:p>
          <a:p>
            <a:r>
              <a:rPr lang="fr-FR" dirty="0">
                <a:solidFill>
                  <a:schemeClr val="tx1"/>
                </a:solidFill>
                <a:latin typeface="+mj-lt"/>
              </a:rPr>
              <a:t>Robuste aux variations </a:t>
            </a:r>
            <a:r>
              <a:rPr lang="fr-FR" dirty="0">
                <a:solidFill>
                  <a:schemeClr val="bg2"/>
                </a:solidFill>
                <a:latin typeface="+mj-lt"/>
              </a:rPr>
              <a:t>inter-individuelles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0C9DB57-5974-9947-AED5-D0C4F1C4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95" y="2662115"/>
            <a:ext cx="2589180" cy="194188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279547B-B16E-837C-8726-4FC5282E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44" y="2662114"/>
            <a:ext cx="2589180" cy="194188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5" name="Google Shape;1066;p48">
            <a:extLst>
              <a:ext uri="{FF2B5EF4-FFF2-40B4-BE49-F238E27FC236}">
                <a16:creationId xmlns:a16="http://schemas.microsoft.com/office/drawing/2014/main" id="{BFA2EACF-90B2-6D0D-C7A1-7CB0D896C695}"/>
              </a:ext>
            </a:extLst>
          </p:cNvPr>
          <p:cNvSpPr txBox="1">
            <a:spLocks/>
          </p:cNvSpPr>
          <p:nvPr/>
        </p:nvSpPr>
        <p:spPr>
          <a:xfrm>
            <a:off x="6647897" y="3250951"/>
            <a:ext cx="1739508" cy="87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>
              <a:buSzPts val="1200"/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Avant/après </a:t>
            </a:r>
            <a:r>
              <a:rPr lang="fr-FR" sz="1100" dirty="0" err="1">
                <a:solidFill>
                  <a:schemeClr val="tx1"/>
                </a:solidFill>
              </a:rPr>
              <a:t>xDAWN</a:t>
            </a:r>
            <a:r>
              <a:rPr lang="fr-FR" sz="1100" dirty="0">
                <a:solidFill>
                  <a:schemeClr val="tx1"/>
                </a:solidFill>
              </a:rPr>
              <a:t> sur des données publiques</a:t>
            </a:r>
          </a:p>
        </p:txBody>
      </p:sp>
    </p:spTree>
    <p:extLst>
      <p:ext uri="{BB962C8B-B14F-4D97-AF65-F5344CB8AC3E}">
        <p14:creationId xmlns:p14="http://schemas.microsoft.com/office/powerpoint/2010/main" val="3743697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 : </a:t>
            </a:r>
            <a:r>
              <a:rPr lang="fr-FR" dirty="0">
                <a:solidFill>
                  <a:schemeClr val="bg2"/>
                </a:solidFill>
              </a:rPr>
              <a:t>filtrage spatial avec </a:t>
            </a:r>
            <a:r>
              <a:rPr lang="fr-FR" dirty="0" err="1">
                <a:solidFill>
                  <a:schemeClr val="bg2"/>
                </a:solidFill>
              </a:rPr>
              <a:t>xDAWN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1A8819-A198-ACBA-41ED-B80AF1E6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40" y="2111507"/>
            <a:ext cx="5977719" cy="162934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301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État </a:t>
            </a:r>
            <a:r>
              <a:rPr lang="en" dirty="0">
                <a:solidFill>
                  <a:schemeClr val="dk2"/>
                </a:solidFill>
              </a:rPr>
              <a:t>de </a:t>
            </a:r>
            <a:r>
              <a:rPr lang="en" dirty="0" err="1">
                <a:solidFill>
                  <a:schemeClr val="dk2"/>
                </a:solidFill>
              </a:rPr>
              <a:t>l’art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5" name="Google Shape;1085;p50"/>
          <p:cNvSpPr txBox="1">
            <a:spLocks noGrp="1"/>
          </p:cNvSpPr>
          <p:nvPr>
            <p:ph type="subTitle" idx="1"/>
          </p:nvPr>
        </p:nvSpPr>
        <p:spPr>
          <a:xfrm>
            <a:off x="968692" y="2061832"/>
            <a:ext cx="2156700" cy="258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Pas de méthode standard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temporel </a:t>
            </a:r>
            <a:r>
              <a:rPr lang="fr-FR" dirty="0"/>
              <a:t>: suppression des artefacts sur la base des variations temporelles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spatial </a:t>
            </a:r>
            <a:r>
              <a:rPr lang="fr-FR" dirty="0"/>
              <a:t>: </a:t>
            </a:r>
            <a:r>
              <a:rPr lang="fr-FR" dirty="0">
                <a:effectLst/>
                <a:latin typeface="Helvetica" pitchFamily="2" charset="0"/>
              </a:rPr>
              <a:t>séparation des sources à partir des électrodes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Helvetica" pitchFamily="2" charset="0"/>
              </a:rPr>
              <a:t>Identification de la </a:t>
            </a:r>
            <a:r>
              <a:rPr lang="fr-FR" dirty="0">
                <a:solidFill>
                  <a:schemeClr val="bg2"/>
                </a:solidFill>
                <a:latin typeface="Helvetica" pitchFamily="2" charset="0"/>
              </a:rPr>
              <a:t>zone d’intérêt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Helvetica" pitchFamily="2" charset="0"/>
              </a:rPr>
              <a:t> ACP, ICA,</a:t>
            </a:r>
            <a:r>
              <a:rPr lang="fr-FR" dirty="0"/>
              <a:t> </a:t>
            </a:r>
            <a:r>
              <a:rPr lang="fr-FR" dirty="0" err="1"/>
              <a:t>xDawn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4"/>
          </p:nvPr>
        </p:nvSpPr>
        <p:spPr>
          <a:xfrm>
            <a:off x="968692" y="1242009"/>
            <a:ext cx="2156700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Pré-traitement</a:t>
            </a:r>
            <a:endParaRPr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979423F-C6B5-C09E-6FF5-349C5A2A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71" y="1426823"/>
            <a:ext cx="4939393" cy="284248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12" name="Google Shape;1085;p50">
            <a:extLst>
              <a:ext uri="{FF2B5EF4-FFF2-40B4-BE49-F238E27FC236}">
                <a16:creationId xmlns:a16="http://schemas.microsoft.com/office/drawing/2014/main" id="{2A650CDC-85E3-C6A5-579B-86038E251AAF}"/>
              </a:ext>
            </a:extLst>
          </p:cNvPr>
          <p:cNvSpPr txBox="1">
            <a:spLocks/>
          </p:cNvSpPr>
          <p:nvPr/>
        </p:nvSpPr>
        <p:spPr>
          <a:xfrm>
            <a:off x="3412670" y="4269303"/>
            <a:ext cx="4939394" cy="36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fr-FR" dirty="0">
                <a:solidFill>
                  <a:schemeClr val="tx1"/>
                </a:solidFill>
              </a:rPr>
              <a:t>Exemple d’</a:t>
            </a:r>
            <a:r>
              <a:rPr lang="fr-FR" dirty="0">
                <a:solidFill>
                  <a:schemeClr val="bg2"/>
                </a:solidFill>
              </a:rPr>
              <a:t>ICA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  <a:effectLst/>
                <a:latin typeface="Helvetica" pitchFamily="2" charset="0"/>
              </a:rPr>
              <a:t>faite sur les données de l’un des patients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ABB8EF59-2AFC-CEF5-CE7C-FD6365EE67E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066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 sur </a:t>
            </a:r>
            <a:r>
              <a:rPr lang="fr-FR" dirty="0">
                <a:solidFill>
                  <a:schemeClr val="bg2"/>
                </a:solidFill>
              </a:rPr>
              <a:t>des données brutes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6" name="Google Shape;1066;p48"/>
          <p:cNvSpPr txBox="1">
            <a:spLocks noGrp="1"/>
          </p:cNvSpPr>
          <p:nvPr>
            <p:ph type="subTitle" idx="1"/>
          </p:nvPr>
        </p:nvSpPr>
        <p:spPr>
          <a:xfrm>
            <a:off x="713224" y="1318712"/>
            <a:ext cx="6346844" cy="2506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  <a:latin typeface="+mj-lt"/>
              </a:rPr>
              <a:t>Test des performances avec des hyperparamètres arbitraires</a:t>
            </a: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endParaRPr lang="fr-FR" dirty="0">
              <a:solidFill>
                <a:schemeClr val="tx1"/>
              </a:solidFill>
              <a:latin typeface="+mj-lt"/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152400" lvl="0" indent="0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45282" y="-4470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35C351-0E0E-D163-5734-17F16E0D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85" y="2701958"/>
            <a:ext cx="6523630" cy="1778142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80186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945396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 : </a:t>
            </a:r>
            <a:r>
              <a:rPr lang="fr-FR" dirty="0">
                <a:solidFill>
                  <a:schemeClr val="bg2"/>
                </a:solidFill>
              </a:rPr>
              <a:t>filtrage spatial avec CSP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CA23F9-092B-E995-DEE8-70B55734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13" y="2111507"/>
            <a:ext cx="5382773" cy="1469731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06784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509600" cy="634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 : </a:t>
            </a:r>
            <a:r>
              <a:rPr lang="fr-FR" dirty="0">
                <a:solidFill>
                  <a:schemeClr val="bg2"/>
                </a:solidFill>
              </a:rPr>
              <a:t>projection Riemannienne et espace tangent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067" name="Google Shape;1067;p48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68" name="Google Shape;1068;p48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48"/>
          <p:cNvSpPr/>
          <p:nvPr/>
        </p:nvSpPr>
        <p:spPr>
          <a:xfrm>
            <a:off x="6057982" y="-586712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51051E-6DC2-D027-EB93-D6DBA80C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84" y="2137588"/>
            <a:ext cx="5589232" cy="15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3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État </a:t>
            </a:r>
            <a:r>
              <a:rPr lang="en" dirty="0">
                <a:solidFill>
                  <a:schemeClr val="dk2"/>
                </a:solidFill>
              </a:rPr>
              <a:t>de </a:t>
            </a:r>
            <a:r>
              <a:rPr lang="en" dirty="0" err="1">
                <a:solidFill>
                  <a:schemeClr val="dk2"/>
                </a:solidFill>
              </a:rPr>
              <a:t>l’art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5" name="Google Shape;1085;p50"/>
          <p:cNvSpPr txBox="1">
            <a:spLocks noGrp="1"/>
          </p:cNvSpPr>
          <p:nvPr>
            <p:ph type="subTitle" idx="1"/>
          </p:nvPr>
        </p:nvSpPr>
        <p:spPr>
          <a:xfrm>
            <a:off x="968692" y="2061832"/>
            <a:ext cx="2156700" cy="258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Pas de méthode standard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temporel </a:t>
            </a:r>
            <a:r>
              <a:rPr lang="fr-FR" dirty="0"/>
              <a:t>: suppression des artefacts sur la base des variations temporelles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spatial </a:t>
            </a:r>
            <a:r>
              <a:rPr lang="fr-FR" dirty="0"/>
              <a:t>: </a:t>
            </a:r>
            <a:r>
              <a:rPr lang="fr-FR" dirty="0">
                <a:effectLst/>
                <a:latin typeface="Helvetica" pitchFamily="2" charset="0"/>
              </a:rPr>
              <a:t>séparation des sources à partir des électrodes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Helvetica" pitchFamily="2" charset="0"/>
              </a:rPr>
              <a:t>Identification de la </a:t>
            </a:r>
            <a:r>
              <a:rPr lang="fr-FR" dirty="0">
                <a:solidFill>
                  <a:schemeClr val="bg2"/>
                </a:solidFill>
                <a:latin typeface="Helvetica" pitchFamily="2" charset="0"/>
              </a:rPr>
              <a:t>zone d’intérêt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Helvetica" pitchFamily="2" charset="0"/>
              </a:rPr>
              <a:t> ACP, ICA,</a:t>
            </a:r>
            <a:r>
              <a:rPr lang="fr-FR" dirty="0"/>
              <a:t> </a:t>
            </a:r>
            <a:r>
              <a:rPr lang="fr-FR" dirty="0" err="1"/>
              <a:t>xDawn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86" name="Google Shape;1086;p50"/>
          <p:cNvSpPr txBox="1">
            <a:spLocks noGrp="1"/>
          </p:cNvSpPr>
          <p:nvPr>
            <p:ph type="subTitle" idx="2"/>
          </p:nvPr>
        </p:nvSpPr>
        <p:spPr>
          <a:xfrm>
            <a:off x="3396776" y="2061833"/>
            <a:ext cx="2350447" cy="2584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Temporelles</a:t>
            </a:r>
            <a:r>
              <a:rPr lang="fr-FR" dirty="0"/>
              <a:t> : concaténation des signaux sur toutes les électrodes (ERP)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Fréquentielles</a:t>
            </a:r>
            <a:r>
              <a:rPr lang="fr-FR" dirty="0"/>
              <a:t> : Bandes de fréquence (activité oscillatoire dont imagerie mentale)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Common Spatial Pattern 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Décomposition en </a:t>
            </a:r>
            <a:r>
              <a:rPr lang="fr-FR" dirty="0">
                <a:solidFill>
                  <a:schemeClr val="bg2"/>
                </a:solidFill>
              </a:rPr>
              <a:t>ondelettes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Analyse de </a:t>
            </a:r>
            <a:r>
              <a:rPr lang="fr-FR" dirty="0">
                <a:solidFill>
                  <a:schemeClr val="bg2"/>
                </a:solidFill>
              </a:rPr>
              <a:t>covariance</a:t>
            </a:r>
            <a:r>
              <a:rPr lang="fr-FR" dirty="0"/>
              <a:t> dans l’espace </a:t>
            </a:r>
            <a:r>
              <a:rPr lang="fr-FR" dirty="0">
                <a:solidFill>
                  <a:schemeClr val="bg2"/>
                </a:solidFill>
              </a:rPr>
              <a:t>tangentielle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4"/>
          </p:nvPr>
        </p:nvSpPr>
        <p:spPr>
          <a:xfrm>
            <a:off x="968692" y="1242009"/>
            <a:ext cx="2156700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Pré-traitement</a:t>
            </a:r>
            <a:endParaRPr dirty="0"/>
          </a:p>
        </p:txBody>
      </p:sp>
      <p:sp>
        <p:nvSpPr>
          <p:cNvPr id="1089" name="Google Shape;1089;p50"/>
          <p:cNvSpPr txBox="1">
            <a:spLocks noGrp="1"/>
          </p:cNvSpPr>
          <p:nvPr>
            <p:ph type="subTitle" idx="5"/>
          </p:nvPr>
        </p:nvSpPr>
        <p:spPr>
          <a:xfrm>
            <a:off x="3493650" y="1242009"/>
            <a:ext cx="2156700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 de </a:t>
            </a:r>
            <a:r>
              <a:rPr lang="en" dirty="0" err="1"/>
              <a:t>caractéristiques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9D5C09-C96C-C1F7-5A0D-54BFB22D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02" y="1894967"/>
            <a:ext cx="2845614" cy="177587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7" name="Google Shape;1085;p50">
            <a:extLst>
              <a:ext uri="{FF2B5EF4-FFF2-40B4-BE49-F238E27FC236}">
                <a16:creationId xmlns:a16="http://schemas.microsoft.com/office/drawing/2014/main" id="{A819D4AE-03B6-B6A4-3192-B5247E5ECD8F}"/>
              </a:ext>
            </a:extLst>
          </p:cNvPr>
          <p:cNvSpPr txBox="1">
            <a:spLocks/>
          </p:cNvSpPr>
          <p:nvPr/>
        </p:nvSpPr>
        <p:spPr>
          <a:xfrm>
            <a:off x="5805402" y="3728445"/>
            <a:ext cx="2845614" cy="39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>
                <a:effectLst/>
                <a:latin typeface="Helvetica" pitchFamily="2" charset="0"/>
              </a:rPr>
              <a:t>Les diff</a:t>
            </a:r>
            <a:r>
              <a:rPr lang="fr-FR" dirty="0">
                <a:latin typeface="Helvetica" pitchFamily="2" charset="0"/>
              </a:rPr>
              <a:t>é</a:t>
            </a:r>
            <a:r>
              <a:rPr lang="fr-FR" dirty="0">
                <a:effectLst/>
                <a:latin typeface="Helvetica" pitchFamily="2" charset="0"/>
              </a:rPr>
              <a:t>rentes </a:t>
            </a:r>
            <a:r>
              <a:rPr lang="fr-FR" dirty="0">
                <a:solidFill>
                  <a:schemeClr val="bg2"/>
                </a:solidFill>
                <a:effectLst/>
                <a:latin typeface="Helvetica" pitchFamily="2" charset="0"/>
              </a:rPr>
              <a:t>bandes de fréquence</a:t>
            </a:r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DD851971-9F4D-96AC-456E-1A14D693CA4E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2320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État </a:t>
            </a:r>
            <a:r>
              <a:rPr lang="en" dirty="0">
                <a:solidFill>
                  <a:schemeClr val="dk2"/>
                </a:solidFill>
              </a:rPr>
              <a:t>de </a:t>
            </a:r>
            <a:r>
              <a:rPr lang="en" dirty="0" err="1">
                <a:solidFill>
                  <a:schemeClr val="dk2"/>
                </a:solidFill>
              </a:rPr>
              <a:t>l’art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5" name="Google Shape;1085;p50"/>
          <p:cNvSpPr txBox="1">
            <a:spLocks noGrp="1"/>
          </p:cNvSpPr>
          <p:nvPr>
            <p:ph type="subTitle" idx="1"/>
          </p:nvPr>
        </p:nvSpPr>
        <p:spPr>
          <a:xfrm>
            <a:off x="968692" y="2061832"/>
            <a:ext cx="2156700" cy="2584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Pas de méthode standard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temporel </a:t>
            </a:r>
            <a:r>
              <a:rPr lang="fr-FR" dirty="0"/>
              <a:t>: suppression des artefacts sur la base des variations temporelles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Filtrage spatial </a:t>
            </a:r>
            <a:r>
              <a:rPr lang="fr-FR" dirty="0"/>
              <a:t>: </a:t>
            </a:r>
            <a:r>
              <a:rPr lang="fr-FR" dirty="0">
                <a:effectLst/>
                <a:latin typeface="Helvetica" pitchFamily="2" charset="0"/>
              </a:rPr>
              <a:t>séparation des sources à partir des électrodes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Helvetica" pitchFamily="2" charset="0"/>
              </a:rPr>
              <a:t>Identification de la </a:t>
            </a:r>
            <a:r>
              <a:rPr lang="fr-FR" dirty="0">
                <a:solidFill>
                  <a:schemeClr val="bg2"/>
                </a:solidFill>
                <a:latin typeface="Helvetica" pitchFamily="2" charset="0"/>
              </a:rPr>
              <a:t>zone d’intérêt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600" dirty="0">
              <a:solidFill>
                <a:schemeClr val="bg2"/>
              </a:solidFill>
              <a:effectLst/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Helvetica" pitchFamily="2" charset="0"/>
              </a:rPr>
              <a:t> ACP, ICA,</a:t>
            </a:r>
            <a:r>
              <a:rPr lang="fr-FR" dirty="0"/>
              <a:t> </a:t>
            </a:r>
            <a:r>
              <a:rPr lang="fr-FR" dirty="0" err="1"/>
              <a:t>xDawn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87" name="Google Shape;1087;p50"/>
          <p:cNvSpPr txBox="1">
            <a:spLocks noGrp="1"/>
          </p:cNvSpPr>
          <p:nvPr>
            <p:ph type="subTitle" idx="3"/>
          </p:nvPr>
        </p:nvSpPr>
        <p:spPr>
          <a:xfrm>
            <a:off x="5962662" y="2061754"/>
            <a:ext cx="2405392" cy="2584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Classification </a:t>
            </a:r>
            <a:r>
              <a:rPr lang="fr-FR" dirty="0">
                <a:solidFill>
                  <a:schemeClr val="bg2"/>
                </a:solidFill>
              </a:rPr>
              <a:t>adaptative non supervisée </a:t>
            </a:r>
            <a:r>
              <a:rPr lang="fr-FR" dirty="0"/>
              <a:t>: pas assez robuste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Classification </a:t>
            </a:r>
            <a:r>
              <a:rPr lang="fr-FR" dirty="0">
                <a:solidFill>
                  <a:schemeClr val="bg2"/>
                </a:solidFill>
              </a:rPr>
              <a:t>adaptative supervisée </a:t>
            </a:r>
            <a:r>
              <a:rPr lang="fr-FR" dirty="0"/>
              <a:t>: parfois pas adapté aux BCI (feedback changeant) 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2"/>
                </a:solidFill>
              </a:rPr>
              <a:t>Deep</a:t>
            </a:r>
            <a:r>
              <a:rPr lang="fr-FR" dirty="0">
                <a:solidFill>
                  <a:schemeClr val="bg2"/>
                </a:solidFill>
              </a:rPr>
              <a:t> Learning </a:t>
            </a:r>
            <a:r>
              <a:rPr lang="fr-FR" dirty="0"/>
              <a:t>: prometteur, mais pas encore bien testé en 2018</a:t>
            </a:r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4"/>
          </p:nvPr>
        </p:nvSpPr>
        <p:spPr>
          <a:xfrm>
            <a:off x="968692" y="1242009"/>
            <a:ext cx="2156700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Pré-traitement</a:t>
            </a:r>
            <a:endParaRPr dirty="0"/>
          </a:p>
        </p:txBody>
      </p:sp>
      <p:sp>
        <p:nvSpPr>
          <p:cNvPr id="1089" name="Google Shape;1089;p50"/>
          <p:cNvSpPr txBox="1">
            <a:spLocks noGrp="1"/>
          </p:cNvSpPr>
          <p:nvPr>
            <p:ph type="subTitle" idx="5"/>
          </p:nvPr>
        </p:nvSpPr>
        <p:spPr>
          <a:xfrm>
            <a:off x="3493650" y="1242009"/>
            <a:ext cx="2156700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Extraction de </a:t>
            </a:r>
            <a:r>
              <a:rPr lang="en" dirty="0" err="1"/>
              <a:t>caractéristiques</a:t>
            </a:r>
            <a:endParaRPr dirty="0"/>
          </a:p>
        </p:txBody>
      </p:sp>
      <p:sp>
        <p:nvSpPr>
          <p:cNvPr id="1090" name="Google Shape;1090;p50"/>
          <p:cNvSpPr txBox="1">
            <a:spLocks noGrp="1"/>
          </p:cNvSpPr>
          <p:nvPr>
            <p:ph type="subTitle" idx="6"/>
          </p:nvPr>
        </p:nvSpPr>
        <p:spPr>
          <a:xfrm>
            <a:off x="6018608" y="1242009"/>
            <a:ext cx="2405392" cy="819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5" name="Google Shape;1086;p50">
            <a:extLst>
              <a:ext uri="{FF2B5EF4-FFF2-40B4-BE49-F238E27FC236}">
                <a16:creationId xmlns:a16="http://schemas.microsoft.com/office/drawing/2014/main" id="{7E161353-C2DA-44C0-0A55-0B7DA0B312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6776" y="2061833"/>
            <a:ext cx="2350447" cy="2584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Temporelles</a:t>
            </a:r>
            <a:r>
              <a:rPr lang="fr-FR" dirty="0"/>
              <a:t> : concaténation des signaux sur toutes les électrodes (ERP)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Fréquentielles</a:t>
            </a:r>
            <a:r>
              <a:rPr lang="fr-FR" dirty="0"/>
              <a:t> : Bandes de fréquence (activité oscillatoire dont imagerie mentale)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2"/>
                </a:solidFill>
              </a:rPr>
              <a:t>Common Spatial Pattern 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Décomposition en </a:t>
            </a:r>
            <a:r>
              <a:rPr lang="fr-FR" dirty="0">
                <a:solidFill>
                  <a:schemeClr val="bg2"/>
                </a:solidFill>
              </a:rPr>
              <a:t>ondelettes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Analyse de </a:t>
            </a:r>
            <a:r>
              <a:rPr lang="fr-FR" dirty="0">
                <a:solidFill>
                  <a:schemeClr val="bg2"/>
                </a:solidFill>
              </a:rPr>
              <a:t>covariance</a:t>
            </a:r>
            <a:r>
              <a:rPr lang="fr-FR" dirty="0"/>
              <a:t> dans l’espace </a:t>
            </a:r>
            <a:r>
              <a:rPr lang="fr-FR" dirty="0">
                <a:solidFill>
                  <a:schemeClr val="bg2"/>
                </a:solidFill>
              </a:rPr>
              <a:t>tangentielle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36A9A632-1114-7F3F-C8C9-7478B0253D4C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9848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4"/>
          <p:cNvSpPr/>
          <p:nvPr/>
        </p:nvSpPr>
        <p:spPr>
          <a:xfrm>
            <a:off x="-959000" y="3840625"/>
            <a:ext cx="2724300" cy="2724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Sommaire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26" name="Google Shape;1026;p44"/>
          <p:cNvSpPr txBox="1">
            <a:spLocks noGrp="1"/>
          </p:cNvSpPr>
          <p:nvPr>
            <p:ph type="title" idx="2"/>
          </p:nvPr>
        </p:nvSpPr>
        <p:spPr>
          <a:xfrm>
            <a:off x="1625120" y="1352175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7" name="Google Shape;1027;p44"/>
          <p:cNvSpPr txBox="1">
            <a:spLocks noGrp="1"/>
          </p:cNvSpPr>
          <p:nvPr>
            <p:ph type="title" idx="3"/>
          </p:nvPr>
        </p:nvSpPr>
        <p:spPr>
          <a:xfrm>
            <a:off x="1625120" y="2948843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8" name="Google Shape;1028;p44"/>
          <p:cNvSpPr txBox="1">
            <a:spLocks noGrp="1"/>
          </p:cNvSpPr>
          <p:nvPr>
            <p:ph type="title" idx="4"/>
          </p:nvPr>
        </p:nvSpPr>
        <p:spPr>
          <a:xfrm>
            <a:off x="4218974" y="1352175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29" name="Google Shape;1029;p44"/>
          <p:cNvSpPr txBox="1">
            <a:spLocks noGrp="1"/>
          </p:cNvSpPr>
          <p:nvPr>
            <p:ph type="title" idx="5"/>
          </p:nvPr>
        </p:nvSpPr>
        <p:spPr>
          <a:xfrm>
            <a:off x="4218974" y="2948843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30" name="Google Shape;1030;p44"/>
          <p:cNvSpPr txBox="1">
            <a:spLocks noGrp="1"/>
          </p:cNvSpPr>
          <p:nvPr>
            <p:ph type="title" idx="6"/>
          </p:nvPr>
        </p:nvSpPr>
        <p:spPr>
          <a:xfrm>
            <a:off x="6812834" y="1352175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1" name="Google Shape;1031;p44"/>
          <p:cNvSpPr txBox="1">
            <a:spLocks noGrp="1"/>
          </p:cNvSpPr>
          <p:nvPr>
            <p:ph type="title" idx="7"/>
          </p:nvPr>
        </p:nvSpPr>
        <p:spPr>
          <a:xfrm>
            <a:off x="6812834" y="2948843"/>
            <a:ext cx="705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32" name="Google Shape;1032;p44"/>
          <p:cNvSpPr txBox="1">
            <a:spLocks noGrp="1"/>
          </p:cNvSpPr>
          <p:nvPr>
            <p:ph type="subTitle" idx="1"/>
          </p:nvPr>
        </p:nvSpPr>
        <p:spPr>
          <a:xfrm>
            <a:off x="870393" y="1821266"/>
            <a:ext cx="233175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projet</a:t>
            </a:r>
            <a:endParaRPr dirty="0"/>
          </a:p>
        </p:txBody>
      </p:sp>
      <p:sp>
        <p:nvSpPr>
          <p:cNvPr id="1033" name="Google Shape;1033;p44"/>
          <p:cNvSpPr txBox="1">
            <a:spLocks noGrp="1"/>
          </p:cNvSpPr>
          <p:nvPr>
            <p:ph type="subTitle" idx="8"/>
          </p:nvPr>
        </p:nvSpPr>
        <p:spPr>
          <a:xfrm>
            <a:off x="3406123" y="1828132"/>
            <a:ext cx="233175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</a:t>
            </a:r>
          </a:p>
        </p:txBody>
      </p:sp>
      <p:sp>
        <p:nvSpPr>
          <p:cNvPr id="1034" name="Google Shape;1034;p44"/>
          <p:cNvSpPr txBox="1">
            <a:spLocks noGrp="1"/>
          </p:cNvSpPr>
          <p:nvPr>
            <p:ph type="subTitle" idx="9"/>
          </p:nvPr>
        </p:nvSpPr>
        <p:spPr>
          <a:xfrm>
            <a:off x="6058107" y="1821266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Résultats</a:t>
            </a:r>
          </a:p>
        </p:txBody>
      </p:sp>
      <p:sp>
        <p:nvSpPr>
          <p:cNvPr id="1035" name="Google Shape;1035;p44"/>
          <p:cNvSpPr txBox="1">
            <a:spLocks noGrp="1"/>
          </p:cNvSpPr>
          <p:nvPr>
            <p:ph type="subTitle" idx="13"/>
          </p:nvPr>
        </p:nvSpPr>
        <p:spPr>
          <a:xfrm>
            <a:off x="870393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1036" name="Google Shape;1036;p44"/>
          <p:cNvSpPr txBox="1">
            <a:spLocks noGrp="1"/>
          </p:cNvSpPr>
          <p:nvPr>
            <p:ph type="subTitle" idx="14"/>
          </p:nvPr>
        </p:nvSpPr>
        <p:spPr>
          <a:xfrm>
            <a:off x="3464247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Perspectives</a:t>
            </a:r>
            <a:endParaRPr dirty="0"/>
          </a:p>
        </p:txBody>
      </p:sp>
      <p:sp>
        <p:nvSpPr>
          <p:cNvPr id="1037" name="Google Shape;1037;p44"/>
          <p:cNvSpPr txBox="1">
            <a:spLocks noGrp="1"/>
          </p:cNvSpPr>
          <p:nvPr>
            <p:ph type="subTitle" idx="15"/>
          </p:nvPr>
        </p:nvSpPr>
        <p:spPr>
          <a:xfrm>
            <a:off x="6058107" y="3418001"/>
            <a:ext cx="221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1038" name="Google Shape;1038;p44"/>
          <p:cNvGrpSpPr/>
          <p:nvPr/>
        </p:nvGrpSpPr>
        <p:grpSpPr>
          <a:xfrm rot="10800000">
            <a:off x="713225" y="4356200"/>
            <a:ext cx="636199" cy="247800"/>
            <a:chOff x="7758925" y="4356275"/>
            <a:chExt cx="636199" cy="247800"/>
          </a:xfrm>
        </p:grpSpPr>
        <p:sp>
          <p:nvSpPr>
            <p:cNvPr id="1039" name="Google Shape;1039;p44"/>
            <p:cNvSpPr/>
            <p:nvPr/>
          </p:nvSpPr>
          <p:spPr>
            <a:xfrm>
              <a:off x="7758925" y="4356275"/>
              <a:ext cx="247800" cy="247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8147324" y="4356275"/>
              <a:ext cx="247800" cy="247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F6224936-1799-AAC4-8191-56880709F6BF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907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6"/>
          <p:cNvSpPr txBox="1">
            <a:spLocks noGrp="1"/>
          </p:cNvSpPr>
          <p:nvPr>
            <p:ph type="title"/>
          </p:nvPr>
        </p:nvSpPr>
        <p:spPr>
          <a:xfrm>
            <a:off x="1215300" y="2247900"/>
            <a:ext cx="5502300" cy="9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projet</a:t>
            </a:r>
            <a:endParaRPr dirty="0"/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 idx="2"/>
          </p:nvPr>
        </p:nvSpPr>
        <p:spPr>
          <a:xfrm>
            <a:off x="1215300" y="1165325"/>
            <a:ext cx="165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3" name="Google Shape;1053;p46"/>
          <p:cNvSpPr txBox="1">
            <a:spLocks noGrp="1"/>
          </p:cNvSpPr>
          <p:nvPr>
            <p:ph type="subTitle" idx="1"/>
          </p:nvPr>
        </p:nvSpPr>
        <p:spPr>
          <a:xfrm>
            <a:off x="1215300" y="3204925"/>
            <a:ext cx="26112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85;p50">
            <a:extLst>
              <a:ext uri="{FF2B5EF4-FFF2-40B4-BE49-F238E27FC236}">
                <a16:creationId xmlns:a16="http://schemas.microsoft.com/office/drawing/2014/main" id="{7A6A8A99-0AA1-7C4D-C011-5F33766EECE1}"/>
              </a:ext>
            </a:extLst>
          </p:cNvPr>
          <p:cNvSpPr txBox="1">
            <a:spLocks/>
          </p:cNvSpPr>
          <p:nvPr/>
        </p:nvSpPr>
        <p:spPr>
          <a:xfrm>
            <a:off x="8765930" y="4888522"/>
            <a:ext cx="395655" cy="2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fr-FR" sz="13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35028585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Integration Management for Business by Slidesgo">
  <a:themeElements>
    <a:clrScheme name="Simple Light">
      <a:dk1>
        <a:srgbClr val="FFFFFF"/>
      </a:dk1>
      <a:lt1>
        <a:srgbClr val="141414"/>
      </a:lt1>
      <a:dk2>
        <a:srgbClr val="FFD400"/>
      </a:dk2>
      <a:lt2>
        <a:srgbClr val="8A8A8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2755</Words>
  <Application>Microsoft Office PowerPoint</Application>
  <PresentationFormat>Affichage à l'écran (16:9)</PresentationFormat>
  <Paragraphs>600</Paragraphs>
  <Slides>52</Slides>
  <Notes>52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Helvetica</vt:lpstr>
      <vt:lpstr>Anaheim</vt:lpstr>
      <vt:lpstr>Raleway</vt:lpstr>
      <vt:lpstr>Arial</vt:lpstr>
      <vt:lpstr>Nunito Light</vt:lpstr>
      <vt:lpstr>DM Sans</vt:lpstr>
      <vt:lpstr>Bebas Neue</vt:lpstr>
      <vt:lpstr>Project Integration Management for Business by Slidesgo</vt:lpstr>
      <vt:lpstr>PIE NIA03   Soutenance Finale</vt:lpstr>
      <vt:lpstr>Introduction</vt:lpstr>
      <vt:lpstr>Contexte</vt:lpstr>
      <vt:lpstr>Nos objectifs</vt:lpstr>
      <vt:lpstr>État de l’art</vt:lpstr>
      <vt:lpstr>État de l’art</vt:lpstr>
      <vt:lpstr>État de l’art</vt:lpstr>
      <vt:lpstr>Sommaire</vt:lpstr>
      <vt:lpstr>Gestion de projet</vt:lpstr>
      <vt:lpstr>Organisation</vt:lpstr>
      <vt:lpstr>Planning</vt:lpstr>
      <vt:lpstr>Maîtrise des risques</vt:lpstr>
      <vt:lpstr>Adaptation aux risques</vt:lpstr>
      <vt:lpstr>Méthodes</vt:lpstr>
      <vt:lpstr>Compréhension et visualisation</vt:lpstr>
      <vt:lpstr>Un mot sur l’intention de mouvement</vt:lpstr>
      <vt:lpstr>Prétraitement des données</vt:lpstr>
      <vt:lpstr>Prétraitement des données</vt:lpstr>
      <vt:lpstr>Prétraitement des données</vt:lpstr>
      <vt:lpstr>Prétraitement des données</vt:lpstr>
      <vt:lpstr>Recherche des algorithmes</vt:lpstr>
      <vt:lpstr>Pipeline : filtrage spatial avec CSP</vt:lpstr>
      <vt:lpstr>Pipeline : filtrage spatial avec CSP</vt:lpstr>
      <vt:lpstr>Pipeline : projection Riemannienne et espace tangent</vt:lpstr>
      <vt:lpstr>Méthodes de Deep Learning</vt:lpstr>
      <vt:lpstr>Protocole de tests</vt:lpstr>
      <vt:lpstr>Protocole de tests</vt:lpstr>
      <vt:lpstr>Nos résultats</vt:lpstr>
      <vt:lpstr>Prétraitement initial</vt:lpstr>
      <vt:lpstr>Choix des hyperparamètres</vt:lpstr>
      <vt:lpstr>Prétraitement initial vs optimisé</vt:lpstr>
      <vt:lpstr>Présentation PowerPoint</vt:lpstr>
      <vt:lpstr>Résultats - Mouvement</vt:lpstr>
      <vt:lpstr>L’intention de mouvement</vt:lpstr>
      <vt:lpstr>Présentation PowerPoint</vt:lpstr>
      <vt:lpstr>Le backend</vt:lpstr>
      <vt:lpstr>Le frontend</vt:lpstr>
      <vt:lpstr>L’application</vt:lpstr>
      <vt:lpstr>Discussion</vt:lpstr>
      <vt:lpstr>Les points forts</vt:lpstr>
      <vt:lpstr>Les limites</vt:lpstr>
      <vt:lpstr>Perspectives</vt:lpstr>
      <vt:lpstr>La suite</vt:lpstr>
      <vt:lpstr>Conclusion</vt:lpstr>
      <vt:lpstr>Conclusion</vt:lpstr>
      <vt:lpstr>Questions &amp; Réponses</vt:lpstr>
      <vt:lpstr>Merci !</vt:lpstr>
      <vt:lpstr>Annexe : filtrage spatial avec xDAWN</vt:lpstr>
      <vt:lpstr>Résultats : filtrage spatial avec xDAWN</vt:lpstr>
      <vt:lpstr>Résultats sur des données brutes</vt:lpstr>
      <vt:lpstr>Résultats : filtrage spatial avec CSP</vt:lpstr>
      <vt:lpstr>Résultats : projection Riemannienne et espace tangent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PIE NIA02   Revue de projet MidTerm</dc:title>
  <dc:creator>Jules Gomel</dc:creator>
  <cp:lastModifiedBy>Aurélien Deniau</cp:lastModifiedBy>
  <cp:revision>72</cp:revision>
  <dcterms:modified xsi:type="dcterms:W3CDTF">2024-03-13T11:20:29Z</dcterms:modified>
</cp:coreProperties>
</file>